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82" r:id="rId4"/>
    <p:sldId id="283" r:id="rId5"/>
    <p:sldId id="270" r:id="rId6"/>
    <p:sldId id="271" r:id="rId7"/>
    <p:sldId id="284" r:id="rId8"/>
    <p:sldId id="289" r:id="rId9"/>
    <p:sldId id="273" r:id="rId10"/>
    <p:sldId id="272" r:id="rId11"/>
    <p:sldId id="285" r:id="rId12"/>
    <p:sldId id="275" r:id="rId13"/>
    <p:sldId id="277" r:id="rId14"/>
    <p:sldId id="286" r:id="rId15"/>
    <p:sldId id="263" r:id="rId16"/>
    <p:sldId id="267" r:id="rId17"/>
    <p:sldId id="265" r:id="rId18"/>
    <p:sldId id="268" r:id="rId19"/>
    <p:sldId id="269" r:id="rId20"/>
    <p:sldId id="287" r:id="rId21"/>
    <p:sldId id="278" r:id="rId22"/>
    <p:sldId id="264" r:id="rId23"/>
    <p:sldId id="288" r:id="rId24"/>
    <p:sldId id="266" r:id="rId25"/>
    <p:sldId id="280" r:id="rId26"/>
    <p:sldId id="281" r:id="rId27"/>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28" y="-72"/>
      </p:cViewPr>
      <p:guideLst>
        <p:guide orient="horz" pos="2160"/>
        <p:guide pos="2880"/>
      </p:guideLst>
    </p:cSldViewPr>
  </p:slideViewPr>
  <p:notesTextViewPr>
    <p:cViewPr>
      <p:scale>
        <a:sx n="1" d="1"/>
        <a:sy n="1" d="1"/>
      </p:scale>
      <p:origin x="0" y="0"/>
    </p:cViewPr>
  </p:notesTextViewPr>
  <p:sorterViewPr>
    <p:cViewPr>
      <p:scale>
        <a:sx n="100" d="100"/>
        <a:sy n="100" d="100"/>
      </p:scale>
      <p:origin x="0" y="27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57BA2D6-E4B5-421A-BE4F-7EE9AB584F57}" type="datetimeFigureOut">
              <a:rPr lang="da-DK" smtClean="0"/>
              <a:t>03-04-2014</a:t>
            </a:fld>
            <a:endParaRPr lang="da-DK"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AAD221F-7B5E-499C-878B-7E54AEF0E278}" type="slidenum">
              <a:rPr lang="da-DK" smtClean="0"/>
              <a:t>‹#›</a:t>
            </a:fld>
            <a:endParaRPr lang="da-DK" dirty="0"/>
          </a:p>
        </p:txBody>
      </p:sp>
    </p:spTree>
    <p:extLst>
      <p:ext uri="{BB962C8B-B14F-4D97-AF65-F5344CB8AC3E}">
        <p14:creationId xmlns:p14="http://schemas.microsoft.com/office/powerpoint/2010/main" val="2410536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noFill/>
        </p:spPr>
        <p:txBody>
          <a:bodyPr/>
          <a:lstStyle/>
          <a:p>
            <a:fld id="{203B6152-94A3-4D5D-A42E-C8F36E0DEFE3}" type="slidenum">
              <a:rPr lang="en-US"/>
              <a:pPr/>
              <a:t>2</a:t>
            </a:fld>
            <a:endParaRPr lang="en-US" dirty="0"/>
          </a:p>
        </p:txBody>
      </p:sp>
      <p:sp>
        <p:nvSpPr>
          <p:cNvPr id="58371" name="Rectangle 2"/>
          <p:cNvSpPr>
            <a:spLocks noGrp="1" noRot="1" noChangeAspect="1" noChangeArrowheads="1" noTextEdit="1"/>
          </p:cNvSpPr>
          <p:nvPr>
            <p:ph type="sldImg"/>
          </p:nvPr>
        </p:nvSpPr>
        <p:spPr bwMode="auto">
          <a:xfrm>
            <a:off x="925513" y="754063"/>
            <a:ext cx="4960937" cy="3722687"/>
          </a:xfrm>
          <a:noFill/>
          <a:ln>
            <a:solidFill>
              <a:srgbClr val="000000"/>
            </a:solidFill>
            <a:miter lim="800000"/>
            <a:headEnd/>
            <a:tailEnd/>
          </a:ln>
        </p:spPr>
      </p:sp>
      <p:sp>
        <p:nvSpPr>
          <p:cNvPr id="58372" name="Rectangle 3"/>
          <p:cNvSpPr>
            <a:spLocks noGrp="1" noChangeArrowheads="1"/>
          </p:cNvSpPr>
          <p:nvPr>
            <p:ph type="body" idx="1"/>
          </p:nvPr>
        </p:nvSpPr>
        <p:spPr>
          <a:xfrm>
            <a:off x="920128" y="4721437"/>
            <a:ext cx="4957420" cy="4449710"/>
          </a:xfrm>
        </p:spPr>
        <p:txBody>
          <a:bodyPr/>
          <a:lstStyle/>
          <a:p>
            <a:pPr>
              <a:buFontTx/>
              <a:buChar char="•"/>
            </a:pPr>
            <a:endParaRPr lang="en-GB" b="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19E439-0A36-4389-B1D4-036D35E9F4EA}" type="slidenum">
              <a:rPr lang="en-US" smtClean="0"/>
              <a:pPr>
                <a:defRPr/>
              </a:pPr>
              <a:t>10</a:t>
            </a:fld>
            <a:endParaRPr lang="en-US" dirty="0"/>
          </a:p>
        </p:txBody>
      </p:sp>
    </p:spTree>
    <p:extLst>
      <p:ext uri="{BB962C8B-B14F-4D97-AF65-F5344CB8AC3E}">
        <p14:creationId xmlns:p14="http://schemas.microsoft.com/office/powerpoint/2010/main" val="1006859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Section</a:t>
            </a:r>
            <a:r>
              <a:rPr lang="en-GB" baseline="0" dirty="0" smtClean="0"/>
              <a:t> dividers med farvet baggrund bruges kun til præsentationer på skærm – aldrig til print.</a:t>
            </a:r>
            <a:endParaRPr lang="en-GB" dirty="0"/>
          </a:p>
        </p:txBody>
      </p:sp>
      <p:sp>
        <p:nvSpPr>
          <p:cNvPr id="4" name="Slide Number Placeholder 3"/>
          <p:cNvSpPr>
            <a:spLocks noGrp="1"/>
          </p:cNvSpPr>
          <p:nvPr>
            <p:ph type="sldNum" sz="quarter" idx="10"/>
          </p:nvPr>
        </p:nvSpPr>
        <p:spPr/>
        <p:txBody>
          <a:bodyPr/>
          <a:lstStyle/>
          <a:p>
            <a:fld id="{0CA0E557-CE02-4595-B7B3-509B104097E4}" type="slidenum">
              <a:rPr lang="en-GB" smtClean="0"/>
              <a:pPr/>
              <a:t>11</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Section</a:t>
            </a:r>
            <a:r>
              <a:rPr lang="en-GB" baseline="0" dirty="0" smtClean="0"/>
              <a:t> dividers med farvet baggrund bruges kun til præsentationer på skærm – aldrig til print.</a:t>
            </a:r>
            <a:endParaRPr lang="en-GB" dirty="0"/>
          </a:p>
        </p:txBody>
      </p:sp>
      <p:sp>
        <p:nvSpPr>
          <p:cNvPr id="4" name="Slide Number Placeholder 3"/>
          <p:cNvSpPr>
            <a:spLocks noGrp="1"/>
          </p:cNvSpPr>
          <p:nvPr>
            <p:ph type="sldNum" sz="quarter" idx="10"/>
          </p:nvPr>
        </p:nvSpPr>
        <p:spPr/>
        <p:txBody>
          <a:bodyPr/>
          <a:lstStyle/>
          <a:p>
            <a:fld id="{0CA0E557-CE02-4595-B7B3-509B104097E4}" type="slidenum">
              <a:rPr lang="en-GB" smtClean="0"/>
              <a:pPr/>
              <a:t>23</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Logo er altid venstrestillet og der er altid legaltekst på bagsiden.</a:t>
            </a:r>
            <a:endParaRPr lang="en-GB" dirty="0"/>
          </a:p>
        </p:txBody>
      </p:sp>
      <p:sp>
        <p:nvSpPr>
          <p:cNvPr id="4" name="Slide Number Placeholder 3"/>
          <p:cNvSpPr>
            <a:spLocks noGrp="1"/>
          </p:cNvSpPr>
          <p:nvPr>
            <p:ph type="sldNum" sz="quarter" idx="10"/>
          </p:nvPr>
        </p:nvSpPr>
        <p:spPr/>
        <p:txBody>
          <a:bodyPr/>
          <a:lstStyle/>
          <a:p>
            <a:fld id="{9C0E87F9-F481-41BC-A76D-7B9463CCAE06}" type="slidenum">
              <a:rPr lang="en-GB" smtClean="0"/>
              <a:pPr/>
              <a:t>26</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a:xfrm>
            <a:off x="1142820" y="2886328"/>
            <a:ext cx="5215130" cy="328359"/>
          </a:xfrm>
        </p:spPr>
        <p:txBody>
          <a:bodyPr/>
          <a:lstStyle>
            <a:lvl1pPr>
              <a:lnSpc>
                <a:spcPts val="2800"/>
              </a:lnSpc>
              <a:defRPr sz="2800" b="0" baseline="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a:xfrm>
            <a:off x="381600" y="6080400"/>
            <a:ext cx="4740104" cy="303897"/>
          </a:xfrm>
        </p:spPr>
        <p:txBody>
          <a:bodyPr/>
          <a:lstStyle>
            <a:lvl1pPr marL="0" indent="0">
              <a:lnSpc>
                <a:spcPts val="1995"/>
              </a:lnSpc>
              <a:defRPr sz="1800" b="1" smtClean="0"/>
            </a:lvl1pPr>
          </a:lstStyle>
          <a:p>
            <a:r>
              <a:rPr lang="en-US" smtClean="0"/>
              <a:t>Click to edit Master subtitle style</a:t>
            </a:r>
            <a:endParaRPr dirty="0" smtClean="0"/>
          </a:p>
        </p:txBody>
      </p:sp>
      <p:pic>
        <p:nvPicPr>
          <p:cNvPr id="120841" name="Picture 5" descr="DEL_PRI_RGB"/>
          <p:cNvPicPr>
            <a:picLocks noChangeArrowheads="1"/>
          </p:cNvPicPr>
          <p:nvPr/>
        </p:nvPicPr>
        <p:blipFill>
          <a:blip r:embed="rId2" cstate="print"/>
          <a:srcRect l="12770" t="27351" r="9871" b="25598"/>
          <a:stretch>
            <a:fillRect/>
          </a:stretch>
        </p:blipFill>
        <p:spPr bwMode="auto">
          <a:xfrm>
            <a:off x="381600" y="253483"/>
            <a:ext cx="2003572" cy="470551"/>
          </a:xfrm>
          <a:prstGeom prst="rect">
            <a:avLst/>
          </a:prstGeom>
          <a:noFill/>
          <a:ln w="9525">
            <a:noFill/>
            <a:miter lim="800000"/>
            <a:headEnd/>
            <a:tailEnd/>
          </a:ln>
        </p:spPr>
      </p:pic>
      <p:sp>
        <p:nvSpPr>
          <p:cNvPr id="6" name="Text Placeholder 5"/>
          <p:cNvSpPr>
            <a:spLocks noGrp="1"/>
          </p:cNvSpPr>
          <p:nvPr>
            <p:ph type="body" sz="quarter" idx="10" hasCustomPrompt="1"/>
          </p:nvPr>
        </p:nvSpPr>
        <p:spPr>
          <a:xfrm>
            <a:off x="1142976" y="3235788"/>
            <a:ext cx="5214974" cy="364224"/>
          </a:xfrm>
        </p:spPr>
        <p:txBody>
          <a:bodyPr/>
          <a:lstStyle>
            <a:lvl1pPr marL="0" indent="0">
              <a:lnSpc>
                <a:spcPts val="2800"/>
              </a:lnSpc>
              <a:spcAft>
                <a:spcPts val="0"/>
              </a:spcAft>
              <a:defRPr sz="2800" baseline="0">
                <a:solidFill>
                  <a:schemeClr val="accent2"/>
                </a:solidFill>
                <a:latin typeface="Times New Roman" pitchFamily="18" charset="0"/>
                <a:cs typeface="Times New Roman" pitchFamily="18" charset="0"/>
              </a:defRPr>
            </a:lvl1pPr>
            <a:lvl2pPr>
              <a:buNone/>
              <a:defRPr/>
            </a:lvl2pPr>
            <a:lvl3pPr>
              <a:buNone/>
              <a:defRPr/>
            </a:lvl3pPr>
            <a:lvl4pPr>
              <a:buNone/>
              <a:defRPr/>
            </a:lvl4pPr>
            <a:lvl5pPr>
              <a:buNone/>
              <a:defRPr/>
            </a:lvl5pPr>
          </a:lstStyle>
          <a:p>
            <a:pPr lvl="0"/>
            <a:r>
              <a:rPr lang="en-US" dirty="0" smtClean="0"/>
              <a:t>Click to add title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 tekstbok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EE3D930-4A7F-42F1-B01B-C77C8BA23BF4}" type="slidenum">
              <a:rPr lang="da-DK" smtClean="0"/>
              <a:t>‹#›</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5" name="Text Placeholder 2"/>
          <p:cNvSpPr>
            <a:spLocks noGrp="1"/>
          </p:cNvSpPr>
          <p:nvPr>
            <p:ph idx="1" hasCustomPrompt="1"/>
          </p:nvPr>
        </p:nvSpPr>
        <p:spPr bwMode="auto">
          <a:xfrm>
            <a:off x="396000" y="1123201"/>
            <a:ext cx="8352000" cy="5187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9" name="Title Placeholder 1"/>
          <p:cNvSpPr>
            <a:spLocks noGrp="1"/>
          </p:cNvSpPr>
          <p:nvPr>
            <p:ph type="title"/>
          </p:nvPr>
        </p:nvSpPr>
        <p:spPr bwMode="auto">
          <a:xfrm>
            <a:off x="396000" y="298800"/>
            <a:ext cx="8352000" cy="594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8" name="TextBox 7"/>
          <p:cNvSpPr txBox="1"/>
          <p:nvPr/>
        </p:nvSpPr>
        <p:spPr>
          <a:xfrm>
            <a:off x="7104926" y="6555600"/>
            <a:ext cx="1643074" cy="107722"/>
          </a:xfrm>
          <a:prstGeom prst="rect">
            <a:avLst/>
          </a:prstGeom>
          <a:noFill/>
        </p:spPr>
        <p:txBody>
          <a:bodyPr wrap="square" lIns="0" tIns="0" rIns="0" bIns="0" rtlCol="0">
            <a:spAutoFit/>
          </a:bodyPr>
          <a:lstStyle/>
          <a:p>
            <a:pPr algn="r"/>
            <a:r>
              <a:rPr lang="en-GB" sz="700" dirty="0" smtClean="0">
                <a:solidFill>
                  <a:schemeClr val="tx2"/>
                </a:solidFill>
              </a:rPr>
              <a:t>©</a:t>
            </a:r>
            <a:r>
              <a:rPr lang="en-GB" sz="700" baseline="0" dirty="0" smtClean="0">
                <a:solidFill>
                  <a:schemeClr val="tx2"/>
                </a:solidFill>
              </a:rPr>
              <a:t> 2014 Deloitte</a:t>
            </a:r>
            <a:endParaRPr lang="en-GB" sz="700" dirty="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tekstbokse horisontal">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EE3D930-4A7F-42F1-B01B-C77C8BA23BF4}" type="slidenum">
              <a:rPr lang="da-DK" smtClean="0"/>
              <a:t>‹#›</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5" name="Text Placeholder 2"/>
          <p:cNvSpPr>
            <a:spLocks noGrp="1"/>
          </p:cNvSpPr>
          <p:nvPr>
            <p:ph idx="1" hasCustomPrompt="1"/>
          </p:nvPr>
        </p:nvSpPr>
        <p:spPr bwMode="auto">
          <a:xfrm>
            <a:off x="396000" y="1124744"/>
            <a:ext cx="8352000" cy="237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10" name="Title Placeholder 1"/>
          <p:cNvSpPr>
            <a:spLocks noGrp="1"/>
          </p:cNvSpPr>
          <p:nvPr>
            <p:ph type="title"/>
          </p:nvPr>
        </p:nvSpPr>
        <p:spPr bwMode="auto">
          <a:xfrm>
            <a:off x="396000" y="298800"/>
            <a:ext cx="8352000" cy="594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9" name="TextBox 8"/>
          <p:cNvSpPr txBox="1"/>
          <p:nvPr/>
        </p:nvSpPr>
        <p:spPr>
          <a:xfrm>
            <a:off x="7104926" y="6555600"/>
            <a:ext cx="1643074" cy="107722"/>
          </a:xfrm>
          <a:prstGeom prst="rect">
            <a:avLst/>
          </a:prstGeom>
          <a:noFill/>
        </p:spPr>
        <p:txBody>
          <a:bodyPr wrap="square" lIns="0" tIns="0" rIns="0" bIns="0" rtlCol="0">
            <a:spAutoFit/>
          </a:bodyPr>
          <a:lstStyle/>
          <a:p>
            <a:pPr algn="r"/>
            <a:r>
              <a:rPr lang="en-GB" sz="700" dirty="0" smtClean="0">
                <a:solidFill>
                  <a:schemeClr val="tx2"/>
                </a:solidFill>
              </a:rPr>
              <a:t>©</a:t>
            </a:r>
            <a:r>
              <a:rPr lang="en-GB" sz="700" baseline="0" dirty="0" smtClean="0">
                <a:solidFill>
                  <a:schemeClr val="tx2"/>
                </a:solidFill>
              </a:rPr>
              <a:t> 2014 Deloitte</a:t>
            </a:r>
            <a:endParaRPr lang="en-GB" sz="700" dirty="0">
              <a:solidFill>
                <a:schemeClr val="tx2"/>
              </a:solidFill>
            </a:endParaRPr>
          </a:p>
        </p:txBody>
      </p:sp>
      <p:sp>
        <p:nvSpPr>
          <p:cNvPr id="11" name="Text Placeholder 2"/>
          <p:cNvSpPr>
            <a:spLocks noGrp="1"/>
          </p:cNvSpPr>
          <p:nvPr>
            <p:ph idx="12" hasCustomPrompt="1"/>
          </p:nvPr>
        </p:nvSpPr>
        <p:spPr bwMode="auto">
          <a:xfrm>
            <a:off x="396464" y="3936920"/>
            <a:ext cx="8352000" cy="237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tekstbokse vertikal">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EE3D930-4A7F-42F1-B01B-C77C8BA23BF4}" type="slidenum">
              <a:rPr lang="da-DK" smtClean="0"/>
              <a:t>‹#›</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5" name="Text Placeholder 2"/>
          <p:cNvSpPr>
            <a:spLocks noGrp="1"/>
          </p:cNvSpPr>
          <p:nvPr>
            <p:ph idx="1" hasCustomPrompt="1"/>
          </p:nvPr>
        </p:nvSpPr>
        <p:spPr bwMode="auto">
          <a:xfrm>
            <a:off x="396000" y="1123199"/>
            <a:ext cx="3996000" cy="5187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7" name="Text Placeholder 2"/>
          <p:cNvSpPr>
            <a:spLocks noGrp="1"/>
          </p:cNvSpPr>
          <p:nvPr>
            <p:ph idx="12" hasCustomPrompt="1"/>
          </p:nvPr>
        </p:nvSpPr>
        <p:spPr bwMode="auto">
          <a:xfrm>
            <a:off x="4752020" y="1123200"/>
            <a:ext cx="3996000" cy="5187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9" name="TextBox 8"/>
          <p:cNvSpPr txBox="1"/>
          <p:nvPr/>
        </p:nvSpPr>
        <p:spPr>
          <a:xfrm>
            <a:off x="7104926" y="6555600"/>
            <a:ext cx="1643074" cy="107722"/>
          </a:xfrm>
          <a:prstGeom prst="rect">
            <a:avLst/>
          </a:prstGeom>
          <a:noFill/>
        </p:spPr>
        <p:txBody>
          <a:bodyPr wrap="square" lIns="0" tIns="0" rIns="0" bIns="0" rtlCol="0">
            <a:spAutoFit/>
          </a:bodyPr>
          <a:lstStyle/>
          <a:p>
            <a:pPr algn="r"/>
            <a:r>
              <a:rPr lang="en-GB" sz="700" dirty="0" smtClean="0">
                <a:solidFill>
                  <a:schemeClr val="tx2"/>
                </a:solidFill>
              </a:rPr>
              <a:t>©</a:t>
            </a:r>
            <a:r>
              <a:rPr lang="en-GB" sz="700" baseline="0" dirty="0" smtClean="0">
                <a:solidFill>
                  <a:schemeClr val="tx2"/>
                </a:solidFill>
              </a:rPr>
              <a:t> 2014 Deloitte</a:t>
            </a:r>
            <a:endParaRPr lang="en-GB" sz="700" dirty="0">
              <a:solidFill>
                <a:schemeClr val="tx2"/>
              </a:solidFill>
            </a:endParaRPr>
          </a:p>
        </p:txBody>
      </p:sp>
      <p:sp>
        <p:nvSpPr>
          <p:cNvPr id="11" name="Title Placeholder 1"/>
          <p:cNvSpPr>
            <a:spLocks noGrp="1"/>
          </p:cNvSpPr>
          <p:nvPr>
            <p:ph type="title"/>
          </p:nvPr>
        </p:nvSpPr>
        <p:spPr bwMode="auto">
          <a:xfrm>
            <a:off x="396000" y="298800"/>
            <a:ext cx="8352000" cy="594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 tekstboks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EE3D930-4A7F-42F1-B01B-C77C8BA23BF4}" type="slidenum">
              <a:rPr lang="da-DK" smtClean="0"/>
              <a:t>‹#›</a:t>
            </a:fld>
            <a:endParaRPr lang="da-DK" dirty="0"/>
          </a:p>
        </p:txBody>
      </p:sp>
      <p:sp>
        <p:nvSpPr>
          <p:cNvPr id="4" name="Footer Placeholder 3"/>
          <p:cNvSpPr>
            <a:spLocks noGrp="1"/>
          </p:cNvSpPr>
          <p:nvPr>
            <p:ph type="ftr" sz="quarter" idx="11"/>
          </p:nvPr>
        </p:nvSpPr>
        <p:spPr/>
        <p:txBody>
          <a:bodyPr/>
          <a:lstStyle/>
          <a:p>
            <a:endParaRPr lang="da-DK" dirty="0"/>
          </a:p>
        </p:txBody>
      </p:sp>
      <p:sp>
        <p:nvSpPr>
          <p:cNvPr id="5" name="Text Placeholder 2"/>
          <p:cNvSpPr>
            <a:spLocks noGrp="1"/>
          </p:cNvSpPr>
          <p:nvPr>
            <p:ph idx="1" hasCustomPrompt="1"/>
          </p:nvPr>
        </p:nvSpPr>
        <p:spPr bwMode="auto">
          <a:xfrm>
            <a:off x="396000" y="1123200"/>
            <a:ext cx="3996000" cy="237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7" name="Text Placeholder 2"/>
          <p:cNvSpPr>
            <a:spLocks noGrp="1"/>
          </p:cNvSpPr>
          <p:nvPr>
            <p:ph idx="12" hasCustomPrompt="1"/>
          </p:nvPr>
        </p:nvSpPr>
        <p:spPr bwMode="auto">
          <a:xfrm>
            <a:off x="4752000" y="1123200"/>
            <a:ext cx="3996000" cy="237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9" name="Text Placeholder 2"/>
          <p:cNvSpPr>
            <a:spLocks noGrp="1"/>
          </p:cNvSpPr>
          <p:nvPr>
            <p:ph idx="13" hasCustomPrompt="1"/>
          </p:nvPr>
        </p:nvSpPr>
        <p:spPr bwMode="auto">
          <a:xfrm>
            <a:off x="396000" y="3938400"/>
            <a:ext cx="3996000" cy="237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10" name="Text Placeholder 2"/>
          <p:cNvSpPr>
            <a:spLocks noGrp="1"/>
          </p:cNvSpPr>
          <p:nvPr>
            <p:ph idx="14" hasCustomPrompt="1"/>
          </p:nvPr>
        </p:nvSpPr>
        <p:spPr bwMode="auto">
          <a:xfrm>
            <a:off x="4752000" y="3938400"/>
            <a:ext cx="3996000" cy="237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sz="2000" b="0">
                <a:latin typeface="+mn-lt"/>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sz="2000" b="0">
                <a:latin typeface="+mn-lt"/>
              </a:defRPr>
            </a:lvl3pPr>
            <a:lvl4pPr marL="539725" marR="0" indent="-182281" algn="l" defTabSz="914258" rtl="0" eaLnBrk="1" fontAlgn="base" latinLnBrk="0" hangingPunct="1">
              <a:lnSpc>
                <a:spcPct val="100000"/>
              </a:lnSpc>
              <a:spcBef>
                <a:spcPct val="0"/>
              </a:spcBef>
              <a:spcAft>
                <a:spcPts val="538"/>
              </a:spcAft>
              <a:buClrTx/>
              <a:buSzTx/>
              <a:buFont typeface="Arial" charset="0"/>
              <a:buChar char="•"/>
              <a:tabLst/>
              <a:defRPr sz="1800" b="0">
                <a:latin typeface="+mn-lt"/>
              </a:defRPr>
            </a:lvl4pPr>
            <a:lvl5pPr marL="712039" marR="0" indent="-172314" algn="l" defTabSz="914258" rtl="0" eaLnBrk="1" fontAlgn="base" latinLnBrk="0" hangingPunct="1">
              <a:lnSpc>
                <a:spcPct val="100000"/>
              </a:lnSpc>
              <a:spcBef>
                <a:spcPct val="0"/>
              </a:spcBef>
              <a:spcAft>
                <a:spcPts val="538"/>
              </a:spcAft>
              <a:buClrTx/>
              <a:buSzTx/>
              <a:buFont typeface="Arial" charset="0"/>
              <a:buChar char="‒"/>
              <a:tabLst/>
              <a:defRPr sz="1800" b="0">
                <a:latin typeface="+mn-lt"/>
              </a:defRPr>
            </a:lvl5p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4"/>
            <a:endParaRPr lang="en-US" dirty="0" smtClean="0"/>
          </a:p>
        </p:txBody>
      </p:sp>
      <p:sp>
        <p:nvSpPr>
          <p:cNvPr id="13" name="TextBox 12"/>
          <p:cNvSpPr txBox="1"/>
          <p:nvPr/>
        </p:nvSpPr>
        <p:spPr>
          <a:xfrm>
            <a:off x="7104926" y="6555600"/>
            <a:ext cx="1643074" cy="107722"/>
          </a:xfrm>
          <a:prstGeom prst="rect">
            <a:avLst/>
          </a:prstGeom>
          <a:noFill/>
        </p:spPr>
        <p:txBody>
          <a:bodyPr wrap="square" lIns="0" tIns="0" rIns="0" bIns="0" rtlCol="0">
            <a:spAutoFit/>
          </a:bodyPr>
          <a:lstStyle/>
          <a:p>
            <a:pPr algn="r"/>
            <a:r>
              <a:rPr lang="en-GB" sz="700" dirty="0" smtClean="0">
                <a:solidFill>
                  <a:schemeClr val="tx2"/>
                </a:solidFill>
              </a:rPr>
              <a:t>©</a:t>
            </a:r>
            <a:r>
              <a:rPr lang="en-GB" sz="700" baseline="0" dirty="0" smtClean="0">
                <a:solidFill>
                  <a:schemeClr val="tx2"/>
                </a:solidFill>
              </a:rPr>
              <a:t> 2014 Deloitte</a:t>
            </a:r>
            <a:endParaRPr lang="en-GB" sz="700" dirty="0">
              <a:solidFill>
                <a:schemeClr val="tx2"/>
              </a:solidFill>
            </a:endParaRPr>
          </a:p>
        </p:txBody>
      </p:sp>
      <p:sp>
        <p:nvSpPr>
          <p:cNvPr id="14" name="Title Placeholder 1"/>
          <p:cNvSpPr>
            <a:spLocks noGrp="1"/>
          </p:cNvSpPr>
          <p:nvPr>
            <p:ph type="title"/>
          </p:nvPr>
        </p:nvSpPr>
        <p:spPr bwMode="auto">
          <a:xfrm>
            <a:off x="396000" y="298800"/>
            <a:ext cx="8352000" cy="594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divider">
    <p:bg>
      <p:bgPr>
        <a:solidFill>
          <a:schemeClr val="tx2"/>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FEE3D930-4A7F-42F1-B01B-C77C8BA23BF4}" type="slidenum">
              <a:rPr lang="da-DK" smtClean="0"/>
              <a:t>‹#›</a:t>
            </a:fld>
            <a:endParaRPr lang="da-DK"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da-DK" dirty="0"/>
          </a:p>
        </p:txBody>
      </p:sp>
      <p:sp>
        <p:nvSpPr>
          <p:cNvPr id="6" name="Title Placeholder 1"/>
          <p:cNvSpPr>
            <a:spLocks noGrp="1"/>
          </p:cNvSpPr>
          <p:nvPr>
            <p:ph type="ctrTitle"/>
          </p:nvPr>
        </p:nvSpPr>
        <p:spPr>
          <a:xfrm>
            <a:off x="1142821" y="2617200"/>
            <a:ext cx="6112353" cy="1128762"/>
          </a:xfrm>
        </p:spPr>
        <p:txBody>
          <a:bodyPr/>
          <a:lstStyle>
            <a:lvl1pPr>
              <a:lnSpc>
                <a:spcPts val="4665"/>
              </a:lnSpc>
              <a:defRPr sz="5200" b="0">
                <a:solidFill>
                  <a:schemeClr val="bg2"/>
                </a:solidFill>
                <a:latin typeface="Times New Roman" pitchFamily="18" charset="0"/>
              </a:defRPr>
            </a:lvl1pPr>
          </a:lstStyle>
          <a:p>
            <a:r>
              <a:rPr lang="en-US" smtClean="0"/>
              <a:t>Click to edit Master title style</a:t>
            </a:r>
            <a:endParaRPr lang="en-US" dirty="0"/>
          </a:p>
        </p:txBody>
      </p:sp>
      <p:sp>
        <p:nvSpPr>
          <p:cNvPr id="8" name="TextBox 7"/>
          <p:cNvSpPr txBox="1"/>
          <p:nvPr/>
        </p:nvSpPr>
        <p:spPr>
          <a:xfrm>
            <a:off x="7104926" y="6555600"/>
            <a:ext cx="1643074" cy="107722"/>
          </a:xfrm>
          <a:prstGeom prst="rect">
            <a:avLst/>
          </a:prstGeom>
          <a:noFill/>
        </p:spPr>
        <p:txBody>
          <a:bodyPr wrap="square" lIns="0" tIns="0" rIns="0" bIns="0" rtlCol="0">
            <a:spAutoFit/>
          </a:bodyPr>
          <a:lstStyle/>
          <a:p>
            <a:pPr algn="r"/>
            <a:r>
              <a:rPr lang="en-GB" sz="700" dirty="0" smtClean="0">
                <a:solidFill>
                  <a:schemeClr val="bg1"/>
                </a:solidFill>
              </a:rPr>
              <a:t>©</a:t>
            </a:r>
            <a:r>
              <a:rPr lang="en-GB" sz="700" baseline="0" dirty="0" smtClean="0">
                <a:solidFill>
                  <a:schemeClr val="bg1"/>
                </a:solidFill>
              </a:rPr>
              <a:t> 2014 Deloitte</a:t>
            </a:r>
            <a:endParaRPr lang="en-GB" sz="700" dirty="0">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297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9" name="Title Placeholder 1"/>
          <p:cNvSpPr>
            <a:spLocks noGrp="1"/>
          </p:cNvSpPr>
          <p:nvPr>
            <p:ph type="title"/>
          </p:nvPr>
        </p:nvSpPr>
        <p:spPr bwMode="auto">
          <a:xfrm>
            <a:off x="396000" y="298800"/>
            <a:ext cx="8352000" cy="594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smtClean="0"/>
          </a:p>
        </p:txBody>
      </p:sp>
      <p:sp>
        <p:nvSpPr>
          <p:cNvPr id="19460" name="Text Placeholder 2"/>
          <p:cNvSpPr>
            <a:spLocks noGrp="1"/>
          </p:cNvSpPr>
          <p:nvPr>
            <p:ph type="body" idx="1"/>
          </p:nvPr>
        </p:nvSpPr>
        <p:spPr bwMode="auto">
          <a:xfrm>
            <a:off x="396000" y="1123200"/>
            <a:ext cx="8352000" cy="5187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a:p>
            <a:pPr lvl="1"/>
            <a:endParaRPr lang="en-US" dirty="0" smtClean="0"/>
          </a:p>
        </p:txBody>
      </p:sp>
      <p:sp>
        <p:nvSpPr>
          <p:cNvPr id="7" name="Slide Number Placeholder 9"/>
          <p:cNvSpPr>
            <a:spLocks noGrp="1"/>
          </p:cNvSpPr>
          <p:nvPr>
            <p:ph type="sldNum" sz="quarter" idx="4"/>
          </p:nvPr>
        </p:nvSpPr>
        <p:spPr>
          <a:xfrm>
            <a:off x="417600" y="6554103"/>
            <a:ext cx="345600" cy="144247"/>
          </a:xfrm>
          <a:prstGeom prst="rect">
            <a:avLst/>
          </a:prstGeom>
        </p:spPr>
        <p:txBody>
          <a:bodyPr vert="horz" wrap="square" lIns="0" tIns="0" rIns="0" bIns="0" numCol="1" anchor="t" anchorCtr="0" compatLnSpc="1">
            <a:prstTxWarp prst="textNoShape">
              <a:avLst/>
            </a:prstTxWarp>
            <a:noAutofit/>
          </a:bodyPr>
          <a:lstStyle>
            <a:lvl1pPr defTabSz="914258">
              <a:lnSpc>
                <a:spcPts val="1077"/>
              </a:lnSpc>
              <a:defRPr sz="900" b="1">
                <a:solidFill>
                  <a:schemeClr val="tx2"/>
                </a:solidFill>
              </a:defRPr>
            </a:lvl1pPr>
          </a:lstStyle>
          <a:p>
            <a:fld id="{FEE3D930-4A7F-42F1-B01B-C77C8BA23BF4}" type="slidenum">
              <a:rPr lang="da-DK" smtClean="0"/>
              <a:t>‹#›</a:t>
            </a:fld>
            <a:endParaRPr lang="da-DK" dirty="0"/>
          </a:p>
        </p:txBody>
      </p:sp>
      <p:sp>
        <p:nvSpPr>
          <p:cNvPr id="10" name="Footer Placeholder 10"/>
          <p:cNvSpPr>
            <a:spLocks noGrp="1"/>
          </p:cNvSpPr>
          <p:nvPr>
            <p:ph type="ftr" sz="quarter" idx="3"/>
          </p:nvPr>
        </p:nvSpPr>
        <p:spPr>
          <a:xfrm>
            <a:off x="770400" y="6554103"/>
            <a:ext cx="4316400" cy="129600"/>
          </a:xfrm>
          <a:prstGeom prst="rect">
            <a:avLst/>
          </a:prstGeom>
        </p:spPr>
        <p:txBody>
          <a:bodyPr vert="horz" wrap="square" lIns="0" tIns="0" rIns="0" bIns="0" numCol="1" anchor="t" anchorCtr="0" compatLnSpc="1">
            <a:prstTxWarp prst="textNoShape">
              <a:avLst/>
            </a:prstTxWarp>
            <a:noAutofit/>
          </a:bodyPr>
          <a:lstStyle>
            <a:lvl1pPr algn="l" defTabSz="914258">
              <a:lnSpc>
                <a:spcPts val="1077"/>
              </a:lnSpc>
              <a:defRPr sz="700">
                <a:solidFill>
                  <a:schemeClr val="tx2"/>
                </a:solidFill>
              </a:defRPr>
            </a:lvl1pPr>
          </a:lstStyle>
          <a:p>
            <a:endParaRPr lang="da-DK"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258" rtl="0" eaLnBrk="1" fontAlgn="base" hangingPunct="1">
        <a:lnSpc>
          <a:spcPct val="100000"/>
        </a:lnSpc>
        <a:spcBef>
          <a:spcPct val="0"/>
        </a:spcBef>
        <a:spcAft>
          <a:spcPct val="0"/>
        </a:spcAft>
        <a:defRPr sz="2400" b="1" kern="1200">
          <a:solidFill>
            <a:schemeClr val="tx2"/>
          </a:solidFill>
          <a:latin typeface="+mj-lt"/>
          <a:ea typeface="+mj-ea"/>
          <a:cs typeface="+mj-cs"/>
        </a:defRPr>
      </a:lvl1pPr>
      <a:lvl2pPr algn="l" defTabSz="914258" rtl="0" eaLnBrk="1" fontAlgn="base" hangingPunct="1">
        <a:lnSpc>
          <a:spcPts val="3050"/>
        </a:lnSpc>
        <a:spcBef>
          <a:spcPct val="0"/>
        </a:spcBef>
        <a:spcAft>
          <a:spcPct val="0"/>
        </a:spcAft>
        <a:defRPr sz="2200" b="1">
          <a:solidFill>
            <a:schemeClr val="tx2"/>
          </a:solidFill>
          <a:latin typeface="Arial" charset="0"/>
        </a:defRPr>
      </a:lvl2pPr>
      <a:lvl3pPr algn="l" defTabSz="914258" rtl="0" eaLnBrk="1" fontAlgn="base" hangingPunct="1">
        <a:lnSpc>
          <a:spcPts val="3050"/>
        </a:lnSpc>
        <a:spcBef>
          <a:spcPct val="0"/>
        </a:spcBef>
        <a:spcAft>
          <a:spcPct val="0"/>
        </a:spcAft>
        <a:defRPr sz="2200" b="1">
          <a:solidFill>
            <a:schemeClr val="tx2"/>
          </a:solidFill>
          <a:latin typeface="Arial" charset="0"/>
        </a:defRPr>
      </a:lvl3pPr>
      <a:lvl4pPr algn="l" defTabSz="914258" rtl="0" eaLnBrk="1" fontAlgn="base" hangingPunct="1">
        <a:lnSpc>
          <a:spcPts val="3050"/>
        </a:lnSpc>
        <a:spcBef>
          <a:spcPct val="0"/>
        </a:spcBef>
        <a:spcAft>
          <a:spcPct val="0"/>
        </a:spcAft>
        <a:defRPr sz="2200" b="1">
          <a:solidFill>
            <a:schemeClr val="tx2"/>
          </a:solidFill>
          <a:latin typeface="Arial" charset="0"/>
        </a:defRPr>
      </a:lvl4pPr>
      <a:lvl5pPr algn="l" defTabSz="914258" rtl="0" eaLnBrk="1" fontAlgn="base" hangingPunct="1">
        <a:lnSpc>
          <a:spcPts val="3050"/>
        </a:lnSpc>
        <a:spcBef>
          <a:spcPct val="0"/>
        </a:spcBef>
        <a:spcAft>
          <a:spcPct val="0"/>
        </a:spcAft>
        <a:defRPr sz="2200" b="1">
          <a:solidFill>
            <a:schemeClr val="tx2"/>
          </a:solidFill>
          <a:latin typeface="Arial" charset="0"/>
        </a:defRPr>
      </a:lvl5pPr>
      <a:lvl6pPr marL="410134" algn="l" rtl="0" eaLnBrk="1" fontAlgn="base" hangingPunct="1">
        <a:spcBef>
          <a:spcPct val="0"/>
        </a:spcBef>
        <a:spcAft>
          <a:spcPct val="0"/>
        </a:spcAft>
        <a:defRPr sz="2200" b="1">
          <a:solidFill>
            <a:schemeClr val="accent1"/>
          </a:solidFill>
          <a:latin typeface="Arial" charset="0"/>
        </a:defRPr>
      </a:lvl6pPr>
      <a:lvl7pPr marL="820269" algn="l" rtl="0" eaLnBrk="1" fontAlgn="base" hangingPunct="1">
        <a:spcBef>
          <a:spcPct val="0"/>
        </a:spcBef>
        <a:spcAft>
          <a:spcPct val="0"/>
        </a:spcAft>
        <a:defRPr sz="2200" b="1">
          <a:solidFill>
            <a:schemeClr val="accent1"/>
          </a:solidFill>
          <a:latin typeface="Arial" charset="0"/>
        </a:defRPr>
      </a:lvl7pPr>
      <a:lvl8pPr marL="1230403" algn="l" rtl="0" eaLnBrk="1" fontAlgn="base" hangingPunct="1">
        <a:spcBef>
          <a:spcPct val="0"/>
        </a:spcBef>
        <a:spcAft>
          <a:spcPct val="0"/>
        </a:spcAft>
        <a:defRPr sz="2200" b="1">
          <a:solidFill>
            <a:schemeClr val="accent1"/>
          </a:solidFill>
          <a:latin typeface="Arial" charset="0"/>
        </a:defRPr>
      </a:lvl8pPr>
      <a:lvl9pPr marL="1640536" algn="l" rtl="0" eaLnBrk="1" fontAlgn="base" hangingPunct="1">
        <a:spcBef>
          <a:spcPct val="0"/>
        </a:spcBef>
        <a:spcAft>
          <a:spcPct val="0"/>
        </a:spcAft>
        <a:defRPr sz="2200" b="1">
          <a:solidFill>
            <a:schemeClr val="accent1"/>
          </a:solidFill>
          <a:latin typeface="Arial" charset="0"/>
        </a:defRPr>
      </a:lvl9pPr>
    </p:titleStyle>
    <p:bodyStyle>
      <a:lvl1pPr marL="0" indent="0" algn="l" defTabSz="914258" rtl="0" eaLnBrk="1" fontAlgn="base" hangingPunct="1">
        <a:spcBef>
          <a:spcPct val="0"/>
        </a:spcBef>
        <a:spcAft>
          <a:spcPts val="300"/>
        </a:spcAft>
        <a:buFont typeface="Arial" charset="0"/>
        <a:defRPr lang="en-US" sz="2000" kern="1200" dirty="0">
          <a:solidFill>
            <a:schemeClr val="tx2"/>
          </a:solidFill>
          <a:latin typeface="+mn-lt"/>
          <a:ea typeface="+mn-ea"/>
          <a:cs typeface="+mn-cs"/>
        </a:defRPr>
      </a:lvl1pPr>
      <a:lvl2pPr marL="182281" indent="-182281" algn="l" defTabSz="914258" rtl="0" eaLnBrk="1" fontAlgn="base" hangingPunct="1">
        <a:spcBef>
          <a:spcPct val="0"/>
        </a:spcBef>
        <a:spcAft>
          <a:spcPts val="300"/>
        </a:spcAft>
        <a:buFont typeface="Arial" charset="0"/>
        <a:buChar char="•"/>
        <a:defRPr lang="en-US" sz="2000" kern="1200" dirty="0">
          <a:solidFill>
            <a:schemeClr val="tx2"/>
          </a:solidFill>
          <a:latin typeface="+mn-lt"/>
          <a:ea typeface="+mj-ea"/>
          <a:cs typeface="+mj-cs"/>
        </a:defRPr>
      </a:lvl2pPr>
      <a:lvl3pPr marL="357444" indent="-175162" algn="l" defTabSz="914258" rtl="0" eaLnBrk="1" fontAlgn="base" hangingPunct="1">
        <a:spcBef>
          <a:spcPct val="0"/>
        </a:spcBef>
        <a:spcAft>
          <a:spcPts val="300"/>
        </a:spcAft>
        <a:buFont typeface="Arial" charset="0"/>
        <a:buChar char="‒"/>
        <a:defRPr lang="en-US" sz="2000" kern="1200" dirty="0">
          <a:solidFill>
            <a:schemeClr val="tx2"/>
          </a:solidFill>
          <a:latin typeface="+mn-lt"/>
          <a:ea typeface="+mj-ea"/>
          <a:cs typeface="+mj-cs"/>
        </a:defRPr>
      </a:lvl3pPr>
      <a:lvl4pPr marL="539725" indent="-182281" algn="l" defTabSz="914258" rtl="0" eaLnBrk="1" fontAlgn="base" hangingPunct="1">
        <a:spcBef>
          <a:spcPct val="0"/>
        </a:spcBef>
        <a:spcAft>
          <a:spcPts val="600"/>
        </a:spcAft>
        <a:buFont typeface="Arial" charset="0"/>
        <a:buChar char="•"/>
        <a:defRPr lang="en-US" kern="1200" dirty="0">
          <a:solidFill>
            <a:schemeClr val="tx2"/>
          </a:solidFill>
          <a:latin typeface="+mn-lt"/>
          <a:ea typeface="+mj-ea"/>
          <a:cs typeface="+mj-cs"/>
        </a:defRPr>
      </a:lvl4pPr>
      <a:lvl5pPr marL="712039" indent="-172314" algn="l" defTabSz="914258" rtl="0" eaLnBrk="1" fontAlgn="base" hangingPunct="1">
        <a:spcBef>
          <a:spcPct val="0"/>
        </a:spcBef>
        <a:spcAft>
          <a:spcPts val="600"/>
        </a:spcAft>
        <a:buFont typeface="Arial" charset="0"/>
        <a:buChar char="‒"/>
        <a:defRPr lang="en-GB" kern="1200" dirty="0">
          <a:solidFill>
            <a:schemeClr val="tx2"/>
          </a:solidFill>
          <a:latin typeface="+mn-lt"/>
          <a:ea typeface="+mj-ea"/>
          <a:cs typeface="+mj-cs"/>
        </a:defRPr>
      </a:lvl5pPr>
      <a:lvl6pPr marL="803179" indent="-163770" algn="l" defTabSz="820269"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8371" indent="-165192"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597" indent="-155225"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7365" indent="-163770"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p:bodyStyle>
    <p:otherStyle>
      <a:defPPr>
        <a:defRPr lang="en-US"/>
      </a:defPPr>
      <a:lvl1pPr marL="0" algn="l" defTabSz="820269" rtl="0" eaLnBrk="1" latinLnBrk="0" hangingPunct="1">
        <a:defRPr sz="1600" kern="1200">
          <a:solidFill>
            <a:schemeClr val="tx1"/>
          </a:solidFill>
          <a:latin typeface="+mn-lt"/>
          <a:ea typeface="+mn-ea"/>
          <a:cs typeface="+mn-cs"/>
        </a:defRPr>
      </a:lvl1pPr>
      <a:lvl2pPr marL="410134" algn="l" defTabSz="820269" rtl="0" eaLnBrk="1" latinLnBrk="0" hangingPunct="1">
        <a:defRPr sz="1600" kern="1200">
          <a:solidFill>
            <a:schemeClr val="tx1"/>
          </a:solidFill>
          <a:latin typeface="+mn-lt"/>
          <a:ea typeface="+mn-ea"/>
          <a:cs typeface="+mn-cs"/>
        </a:defRPr>
      </a:lvl2pPr>
      <a:lvl3pPr marL="820269" algn="l" defTabSz="820269" rtl="0" eaLnBrk="1" latinLnBrk="0" hangingPunct="1">
        <a:defRPr sz="1600" kern="1200">
          <a:solidFill>
            <a:schemeClr val="tx1"/>
          </a:solidFill>
          <a:latin typeface="+mn-lt"/>
          <a:ea typeface="+mn-ea"/>
          <a:cs typeface="+mn-cs"/>
        </a:defRPr>
      </a:lvl3pPr>
      <a:lvl4pPr marL="1230403" algn="l" defTabSz="820269" rtl="0" eaLnBrk="1" latinLnBrk="0" hangingPunct="1">
        <a:defRPr sz="1600" kern="1200">
          <a:solidFill>
            <a:schemeClr val="tx1"/>
          </a:solidFill>
          <a:latin typeface="+mn-lt"/>
          <a:ea typeface="+mn-ea"/>
          <a:cs typeface="+mn-cs"/>
        </a:defRPr>
      </a:lvl4pPr>
      <a:lvl5pPr marL="1640536" algn="l" defTabSz="820269" rtl="0" eaLnBrk="1" latinLnBrk="0" hangingPunct="1">
        <a:defRPr sz="1600" kern="1200">
          <a:solidFill>
            <a:schemeClr val="tx1"/>
          </a:solidFill>
          <a:latin typeface="+mn-lt"/>
          <a:ea typeface="+mn-ea"/>
          <a:cs typeface="+mn-cs"/>
        </a:defRPr>
      </a:lvl5pPr>
      <a:lvl6pPr marL="2050670" algn="l" defTabSz="820269" rtl="0" eaLnBrk="1" latinLnBrk="0" hangingPunct="1">
        <a:defRPr sz="1600" kern="1200">
          <a:solidFill>
            <a:schemeClr val="tx1"/>
          </a:solidFill>
          <a:latin typeface="+mn-lt"/>
          <a:ea typeface="+mn-ea"/>
          <a:cs typeface="+mn-cs"/>
        </a:defRPr>
      </a:lvl6pPr>
      <a:lvl7pPr marL="2460804" algn="l" defTabSz="820269" rtl="0" eaLnBrk="1" latinLnBrk="0" hangingPunct="1">
        <a:defRPr sz="1600" kern="1200">
          <a:solidFill>
            <a:schemeClr val="tx1"/>
          </a:solidFill>
          <a:latin typeface="+mn-lt"/>
          <a:ea typeface="+mn-ea"/>
          <a:cs typeface="+mn-cs"/>
        </a:defRPr>
      </a:lvl7pPr>
      <a:lvl8pPr marL="2870939" algn="l" defTabSz="820269" rtl="0" eaLnBrk="1" latinLnBrk="0" hangingPunct="1">
        <a:defRPr sz="1600" kern="1200">
          <a:solidFill>
            <a:schemeClr val="tx1"/>
          </a:solidFill>
          <a:latin typeface="+mn-lt"/>
          <a:ea typeface="+mn-ea"/>
          <a:cs typeface="+mn-cs"/>
        </a:defRPr>
      </a:lvl8pPr>
      <a:lvl9pPr marL="3281073" algn="l" defTabSz="82026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4.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820" y="2876054"/>
            <a:ext cx="5949304" cy="328359"/>
          </a:xfrm>
        </p:spPr>
        <p:txBody>
          <a:bodyPr/>
          <a:lstStyle/>
          <a:p>
            <a:r>
              <a:rPr lang="da-DK" b="1" dirty="0" smtClean="0"/>
              <a:t>Danske skatteregler</a:t>
            </a:r>
            <a:endParaRPr lang="da-DK" b="1" dirty="0"/>
          </a:p>
        </p:txBody>
      </p:sp>
      <p:sp>
        <p:nvSpPr>
          <p:cNvPr id="3" name="Subtitle 2"/>
          <p:cNvSpPr>
            <a:spLocks noGrp="1"/>
          </p:cNvSpPr>
          <p:nvPr>
            <p:ph type="subTitle" idx="1"/>
          </p:nvPr>
        </p:nvSpPr>
        <p:spPr/>
        <p:txBody>
          <a:bodyPr/>
          <a:lstStyle/>
          <a:p>
            <a:r>
              <a:rPr lang="da-DK" dirty="0" smtClean="0"/>
              <a:t>Fredag, den 4. april 2014</a:t>
            </a:r>
            <a:endParaRPr lang="da-DK" dirty="0"/>
          </a:p>
        </p:txBody>
      </p:sp>
      <p:sp>
        <p:nvSpPr>
          <p:cNvPr id="4" name="Text Placeholder 3"/>
          <p:cNvSpPr>
            <a:spLocks noGrp="1"/>
          </p:cNvSpPr>
          <p:nvPr>
            <p:ph type="body" sz="quarter" idx="10"/>
          </p:nvPr>
        </p:nvSpPr>
        <p:spPr>
          <a:xfrm>
            <a:off x="1142976" y="3235788"/>
            <a:ext cx="5949304" cy="364224"/>
          </a:xfrm>
        </p:spPr>
        <p:txBody>
          <a:bodyPr/>
          <a:lstStyle/>
          <a:p>
            <a:r>
              <a:rPr lang="da-DK" b="1" dirty="0" smtClean="0"/>
              <a:t>- der har betydning for K/S investorer</a:t>
            </a:r>
            <a:endParaRPr lang="da-DK" b="1" dirty="0"/>
          </a:p>
        </p:txBody>
      </p:sp>
      <p:pic>
        <p:nvPicPr>
          <p:cNvPr id="4098" name="Picture 2" descr="J:\Billedbibliotek\Fritlagte objekter\Diverse\Diverse - Gennmbru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6871" y="3758828"/>
            <a:ext cx="3087129" cy="3099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9611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16025533"/>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98" name="think-cell Slide" r:id="rId6" imgW="360" imgH="360" progId="">
                  <p:embed/>
                </p:oleObj>
              </mc:Choice>
              <mc:Fallback>
                <p:oleObj name="think-cell Slide" r:id="rId6" imgW="360" imgH="36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Slide Number Placeholder 14"/>
          <p:cNvSpPr>
            <a:spLocks noGrp="1"/>
          </p:cNvSpPr>
          <p:nvPr>
            <p:ph type="sldNum" sz="quarter" idx="10"/>
          </p:nvPr>
        </p:nvSpPr>
        <p:spPr/>
        <p:txBody>
          <a:bodyPr/>
          <a:lstStyle/>
          <a:p>
            <a:fld id="{A96B2407-E3DE-42EE-BB9A-9ADA55DC3674}" type="slidenum">
              <a:rPr lang="en-US" smtClean="0"/>
              <a:pPr/>
              <a:t>10</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97448151"/>
              </p:ext>
            </p:extLst>
          </p:nvPr>
        </p:nvGraphicFramePr>
        <p:xfrm>
          <a:off x="395288" y="1412875"/>
          <a:ext cx="3997325" cy="4851400"/>
        </p:xfrm>
        <a:graphic>
          <a:graphicData uri="http://schemas.openxmlformats.org/drawingml/2006/table">
            <a:tbl>
              <a:tblPr firstRow="1" bandRow="1">
                <a:tableStyleId>{21E4AEA4-8DFA-4A89-87EB-49C32662AFE0}</a:tableStyleId>
              </a:tblPr>
              <a:tblGrid>
                <a:gridCol w="3997325"/>
              </a:tblGrid>
              <a:tr h="370840">
                <a:tc>
                  <a:txBody>
                    <a:bodyPr/>
                    <a:lstStyle/>
                    <a:p>
                      <a:pPr algn="ctr"/>
                      <a:r>
                        <a:rPr lang="da-DK" sz="1800" dirty="0" smtClean="0"/>
                        <a:t>Drift</a:t>
                      </a:r>
                      <a:endParaRPr lang="da-DK" sz="1800" dirty="0"/>
                    </a:p>
                  </a:txBody>
                  <a:tcPr/>
                </a:tc>
              </a:tr>
              <a:tr h="370840">
                <a:tc>
                  <a:txBody>
                    <a:bodyPr/>
                    <a:lstStyle/>
                    <a:p>
                      <a:r>
                        <a:rPr lang="da-DK" sz="1800" b="1" dirty="0" smtClean="0">
                          <a:solidFill>
                            <a:schemeClr val="accent1"/>
                          </a:solidFill>
                        </a:rPr>
                        <a:t>F.eks.</a:t>
                      </a:r>
                    </a:p>
                    <a:p>
                      <a:pPr marL="174625" indent="-174625">
                        <a:buFont typeface="Arial" panose="020B0604020202020204" pitchFamily="34" charset="0"/>
                        <a:buChar char="•"/>
                      </a:pPr>
                      <a:r>
                        <a:rPr lang="da-DK" sz="1800" dirty="0" smtClean="0">
                          <a:solidFill>
                            <a:schemeClr val="accent1"/>
                          </a:solidFill>
                        </a:rPr>
                        <a:t>Repræsentationsudgifter</a:t>
                      </a:r>
                    </a:p>
                    <a:p>
                      <a:pPr marL="174625" indent="-174625">
                        <a:buFont typeface="Arial" panose="020B0604020202020204" pitchFamily="34" charset="0"/>
                        <a:buChar char="•"/>
                      </a:pPr>
                      <a:endParaRPr lang="da-DK" sz="1800" dirty="0" smtClean="0">
                        <a:solidFill>
                          <a:schemeClr val="accent1"/>
                        </a:solidFill>
                      </a:endParaRPr>
                    </a:p>
                    <a:p>
                      <a:pPr marL="174625" indent="-174625">
                        <a:buFont typeface="Arial" panose="020B0604020202020204" pitchFamily="34" charset="0"/>
                        <a:buChar char="•"/>
                      </a:pPr>
                      <a:r>
                        <a:rPr lang="da-DK" sz="1800" dirty="0" smtClean="0">
                          <a:solidFill>
                            <a:schemeClr val="accent1"/>
                          </a:solidFill>
                        </a:rPr>
                        <a:t>Ej</a:t>
                      </a:r>
                      <a:r>
                        <a:rPr lang="da-DK" sz="1800" baseline="0" dirty="0" smtClean="0">
                          <a:solidFill>
                            <a:schemeClr val="accent1"/>
                          </a:solidFill>
                        </a:rPr>
                        <a:t> fradragsberettigede låneomkostninger</a:t>
                      </a: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r>
                        <a:rPr lang="da-DK" sz="1800" baseline="0" dirty="0" smtClean="0">
                          <a:solidFill>
                            <a:schemeClr val="accent1"/>
                          </a:solidFill>
                        </a:rPr>
                        <a:t>Skatter (f.eks. tyske erhvervs-skatter) - se hertil TfS 1984,343</a:t>
                      </a: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endParaRPr lang="da-DK" sz="1800" baseline="0" dirty="0" smtClean="0">
                        <a:solidFill>
                          <a:schemeClr val="accent1"/>
                        </a:solidFill>
                      </a:endParaRPr>
                    </a:p>
                    <a:p>
                      <a:pPr marL="174625" indent="-174625">
                        <a:buFont typeface="Arial" panose="020B0604020202020204" pitchFamily="34" charset="0"/>
                        <a:buChar char="•"/>
                      </a:pPr>
                      <a:endParaRPr lang="da-DK" sz="1800" dirty="0">
                        <a:solidFill>
                          <a:schemeClr val="accent1"/>
                        </a:solidFill>
                      </a:endParaRPr>
                    </a:p>
                  </a:txBody>
                  <a:tcPr/>
                </a:tc>
              </a:tr>
            </a:tbl>
          </a:graphicData>
        </a:graphic>
      </p:graphicFrame>
      <p:graphicFrame>
        <p:nvGraphicFramePr>
          <p:cNvPr id="8" name="Content Placeholder 7"/>
          <p:cNvGraphicFramePr>
            <a:graphicFrameLocks noGrp="1"/>
          </p:cNvGraphicFramePr>
          <p:nvPr>
            <p:ph idx="12"/>
            <p:extLst>
              <p:ext uri="{D42A27DB-BD31-4B8C-83A1-F6EECF244321}">
                <p14:modId xmlns:p14="http://schemas.microsoft.com/office/powerpoint/2010/main" val="2256069101"/>
              </p:ext>
            </p:extLst>
          </p:nvPr>
        </p:nvGraphicFramePr>
        <p:xfrm>
          <a:off x="4751388" y="1412875"/>
          <a:ext cx="3997325" cy="4851400"/>
        </p:xfrm>
        <a:graphic>
          <a:graphicData uri="http://schemas.openxmlformats.org/drawingml/2006/table">
            <a:tbl>
              <a:tblPr firstRow="1" bandRow="1">
                <a:tableStyleId>{F5AB1C69-6EDB-4FF4-983F-18BD219EF322}</a:tableStyleId>
              </a:tblPr>
              <a:tblGrid>
                <a:gridCol w="3997325"/>
              </a:tblGrid>
              <a:tr h="370840">
                <a:tc>
                  <a:txBody>
                    <a:bodyPr/>
                    <a:lstStyle/>
                    <a:p>
                      <a:pPr algn="ctr"/>
                      <a:r>
                        <a:rPr lang="da-DK" sz="1800" dirty="0" smtClean="0"/>
                        <a:t>Formue</a:t>
                      </a:r>
                      <a:endParaRPr lang="da-DK" sz="1800" dirty="0"/>
                    </a:p>
                  </a:txBody>
                  <a:tcPr/>
                </a:tc>
              </a:tr>
              <a:tr h="370840">
                <a:tc>
                  <a:txBody>
                    <a:bodyPr/>
                    <a:lstStyle/>
                    <a:p>
                      <a:r>
                        <a:rPr lang="da-DK" sz="1800" b="1" dirty="0" smtClean="0">
                          <a:solidFill>
                            <a:schemeClr val="accent1"/>
                          </a:solidFill>
                        </a:rPr>
                        <a:t>F.eks.</a:t>
                      </a:r>
                    </a:p>
                    <a:p>
                      <a:pPr marL="174625" indent="-174625">
                        <a:buFont typeface="Arial" panose="020B0604020202020204" pitchFamily="34" charset="0"/>
                        <a:buChar char="•"/>
                      </a:pPr>
                      <a:r>
                        <a:rPr lang="da-DK" sz="1800" dirty="0" smtClean="0">
                          <a:solidFill>
                            <a:schemeClr val="accent1"/>
                          </a:solidFill>
                        </a:rPr>
                        <a:t>Gevinst og tab v/indfrielse af gæld</a:t>
                      </a:r>
                    </a:p>
                    <a:p>
                      <a:pPr marL="360363" indent="-185738">
                        <a:buFont typeface="Arial" panose="020B0604020202020204" pitchFamily="34" charset="0"/>
                        <a:buChar char="•"/>
                      </a:pPr>
                      <a:r>
                        <a:rPr lang="da-DK" sz="1800" dirty="0" smtClean="0">
                          <a:solidFill>
                            <a:schemeClr val="accent1"/>
                          </a:solidFill>
                        </a:rPr>
                        <a:t>Herunder realiserede tab på ikke-erhvervsmæssige finansielle kontrakter (swap aftaler</a:t>
                      </a:r>
                      <a:r>
                        <a:rPr lang="da-DK" sz="1800" baseline="0" dirty="0" smtClean="0">
                          <a:solidFill>
                            <a:schemeClr val="accent1"/>
                          </a:solidFill>
                        </a:rPr>
                        <a:t> mv.)</a:t>
                      </a:r>
                      <a:endParaRPr lang="da-DK" sz="1800" dirty="0" smtClean="0">
                        <a:solidFill>
                          <a:schemeClr val="accent1"/>
                        </a:solidFill>
                      </a:endParaRPr>
                    </a:p>
                    <a:p>
                      <a:pPr marL="174625" indent="-174625">
                        <a:buFont typeface="Arial" panose="020B0604020202020204" pitchFamily="34" charset="0"/>
                        <a:buChar char="•"/>
                      </a:pPr>
                      <a:endParaRPr lang="da-DK" sz="1800" dirty="0" smtClean="0">
                        <a:solidFill>
                          <a:schemeClr val="accent1"/>
                        </a:solidFill>
                      </a:endParaRPr>
                    </a:p>
                    <a:p>
                      <a:pPr marL="174625" indent="-174625">
                        <a:buFont typeface="Arial" panose="020B0604020202020204" pitchFamily="34" charset="0"/>
                        <a:buChar char="•"/>
                      </a:pPr>
                      <a:r>
                        <a:rPr lang="da-DK" sz="1800" dirty="0" smtClean="0">
                          <a:solidFill>
                            <a:schemeClr val="accent1"/>
                          </a:solidFill>
                        </a:rPr>
                        <a:t>Gevinst og tab ved salg af ejendom</a:t>
                      </a:r>
                    </a:p>
                    <a:p>
                      <a:pPr marL="360363" indent="-185738">
                        <a:buFont typeface="Arial" panose="020B0604020202020204" pitchFamily="34" charset="0"/>
                        <a:buChar char="•"/>
                      </a:pPr>
                      <a:r>
                        <a:rPr lang="da-DK" sz="1800" dirty="0" smtClean="0">
                          <a:solidFill>
                            <a:schemeClr val="accent1"/>
                          </a:solidFill>
                        </a:rPr>
                        <a:t>Det er ikke EBL-avancen,</a:t>
                      </a:r>
                      <a:r>
                        <a:rPr lang="da-DK" sz="1800" baseline="0" dirty="0" smtClean="0">
                          <a:solidFill>
                            <a:schemeClr val="accent1"/>
                          </a:solidFill>
                        </a:rPr>
                        <a:t> som skal indgå, men derimod forskellen mellem ejendommens købspris (ekskl. udbyderhonorar) og ejendommens salgspris fradraget skattemæssige handelsomkostninger</a:t>
                      </a:r>
                      <a:endParaRPr lang="da-DK" sz="1800" dirty="0" smtClean="0">
                        <a:solidFill>
                          <a:schemeClr val="accent1"/>
                        </a:solidFill>
                      </a:endParaRPr>
                    </a:p>
                    <a:p>
                      <a:pPr marL="174625" indent="-174625">
                        <a:buFont typeface="Arial" panose="020B0604020202020204" pitchFamily="34" charset="0"/>
                        <a:buChar char="•"/>
                      </a:pPr>
                      <a:endParaRPr lang="da-DK" sz="1800" dirty="0" smtClean="0">
                        <a:solidFill>
                          <a:schemeClr val="accent1"/>
                        </a:solidFill>
                      </a:endParaRPr>
                    </a:p>
                    <a:p>
                      <a:pPr marL="174625" indent="-174625">
                        <a:buFont typeface="Arial" panose="020B0604020202020204" pitchFamily="34" charset="0"/>
                        <a:buChar char="•"/>
                      </a:pPr>
                      <a:r>
                        <a:rPr lang="da-DK" sz="1800" dirty="0" smtClean="0">
                          <a:solidFill>
                            <a:schemeClr val="accent1"/>
                          </a:solidFill>
                        </a:rPr>
                        <a:t>Udbyderhonorar</a:t>
                      </a:r>
                      <a:endParaRPr lang="da-DK" sz="1800" dirty="0">
                        <a:solidFill>
                          <a:schemeClr val="accent1"/>
                        </a:solidFill>
                      </a:endParaRPr>
                    </a:p>
                  </a:txBody>
                  <a:tcPr/>
                </a:tc>
              </a:tr>
            </a:tbl>
          </a:graphicData>
        </a:graphic>
      </p:graphicFrame>
      <p:sp>
        <p:nvSpPr>
          <p:cNvPr id="576513" name="Title 1"/>
          <p:cNvSpPr>
            <a:spLocks noGrp="1"/>
          </p:cNvSpPr>
          <p:nvPr>
            <p:ph type="title"/>
            <p:custDataLst>
              <p:tags r:id="rId3"/>
            </p:custDataLst>
          </p:nvPr>
        </p:nvSpPr>
        <p:spPr/>
        <p:txBody>
          <a:bodyPr>
            <a:noAutofit/>
          </a:bodyPr>
          <a:lstStyle/>
          <a:p>
            <a:r>
              <a:rPr lang="en-US" dirty="0" smtClean="0"/>
              <a:t>Ikke fradragsberettigede omkostninger,</a:t>
            </a:r>
            <a:br>
              <a:rPr lang="en-US" dirty="0" smtClean="0"/>
            </a:br>
            <a:r>
              <a:rPr lang="en-US" dirty="0" smtClean="0"/>
              <a:t>der skal reducere fradragskontoen</a:t>
            </a:r>
          </a:p>
        </p:txBody>
      </p:sp>
    </p:spTree>
    <p:extLst>
      <p:ext uri="{BB962C8B-B14F-4D97-AF65-F5344CB8AC3E}">
        <p14:creationId xmlns:p14="http://schemas.microsoft.com/office/powerpoint/2010/main" val="1743880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C930C4B-088A-4393-8865-6E52BFE32DD0}" type="slidenum">
              <a:rPr lang="en-GB" smtClean="0"/>
              <a:pPr/>
              <a:t>11</a:t>
            </a:fld>
            <a:endParaRPr lang="en-GB" dirty="0"/>
          </a:p>
        </p:txBody>
      </p:sp>
      <p:sp>
        <p:nvSpPr>
          <p:cNvPr id="149508" name="Rectangle 4"/>
          <p:cNvSpPr>
            <a:spLocks noGrp="1"/>
          </p:cNvSpPr>
          <p:nvPr>
            <p:ph type="ctrTitle"/>
          </p:nvPr>
        </p:nvSpPr>
        <p:spPr/>
        <p:txBody>
          <a:bodyPr>
            <a:noAutofit/>
          </a:bodyPr>
          <a:lstStyle/>
          <a:p>
            <a:r>
              <a:rPr lang="da-DK" sz="5200" dirty="0" smtClean="0"/>
              <a:t>K/S og VO</a:t>
            </a:r>
            <a:endParaRPr lang="da-DK" sz="5200" dirty="0"/>
          </a:p>
        </p:txBody>
      </p:sp>
    </p:spTree>
    <p:extLst>
      <p:ext uri="{BB962C8B-B14F-4D97-AF65-F5344CB8AC3E}">
        <p14:creationId xmlns:p14="http://schemas.microsoft.com/office/powerpoint/2010/main" val="2431783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12</a:t>
            </a:fld>
            <a:endParaRPr lang="en-GB" dirty="0"/>
          </a:p>
        </p:txBody>
      </p:sp>
      <p:sp>
        <p:nvSpPr>
          <p:cNvPr id="142341" name="Rectangle 5"/>
          <p:cNvSpPr>
            <a:spLocks noGrp="1"/>
          </p:cNvSpPr>
          <p:nvPr>
            <p:ph idx="1"/>
          </p:nvPr>
        </p:nvSpPr>
        <p:spPr>
          <a:xfrm>
            <a:off x="396000" y="1412775"/>
            <a:ext cx="8352000" cy="4898025"/>
          </a:xfrm>
        </p:spPr>
        <p:txBody>
          <a:bodyPr/>
          <a:lstStyle/>
          <a:p>
            <a:pPr eaLnBrk="1" hangingPunct="1"/>
            <a:r>
              <a:rPr lang="da-DK" b="1" dirty="0" smtClean="0"/>
              <a:t>Muligheder i VO</a:t>
            </a:r>
          </a:p>
          <a:p>
            <a:pPr marL="0" lvl="1" indent="0">
              <a:buNone/>
            </a:pPr>
            <a:endParaRPr lang="da-DK" dirty="0" smtClean="0"/>
          </a:p>
          <a:p>
            <a:pPr lvl="1"/>
            <a:r>
              <a:rPr lang="da-DK" dirty="0" smtClean="0"/>
              <a:t>Medtage indskudslån - opnå fuld fradragsret for renteudgifter. Hverken renteudgifter eller afdrag på indskudslån påvirker fradragskontoen</a:t>
            </a:r>
          </a:p>
          <a:p>
            <a:pPr marL="0" lvl="1" indent="0">
              <a:buNone/>
            </a:pPr>
            <a:endParaRPr lang="da-DK" dirty="0" smtClean="0"/>
          </a:p>
          <a:p>
            <a:pPr lvl="1"/>
            <a:r>
              <a:rPr lang="da-DK" dirty="0" smtClean="0"/>
              <a:t>Medtag øvrige private lån i din VO - hvis den gennemsnitlige rente set over låneperioden skønnes at være højere end kapitalafkastsatsen</a:t>
            </a:r>
          </a:p>
          <a:p>
            <a:pPr lvl="2">
              <a:buFont typeface="Arial" panose="020B0604020202020204" pitchFamily="34" charset="0"/>
              <a:buChar char="•"/>
            </a:pPr>
            <a:r>
              <a:rPr lang="da-DK" dirty="0" smtClean="0"/>
              <a:t>Konkret vurdering ved indtræden i VO</a:t>
            </a:r>
          </a:p>
          <a:p>
            <a:pPr lvl="2">
              <a:buFont typeface="Arial" panose="020B0604020202020204" pitchFamily="34" charset="0"/>
              <a:buChar char="•"/>
            </a:pPr>
            <a:r>
              <a:rPr lang="da-DK" dirty="0" smtClean="0"/>
              <a:t>Mulighed for efterfølgende at overføre gæld til VO, men der er uhensigtsmæssigheder herved i overførselsåret</a:t>
            </a:r>
          </a:p>
          <a:p>
            <a:pPr lvl="2">
              <a:buFont typeface="Arial" panose="020B0604020202020204" pitchFamily="34" charset="0"/>
              <a:buChar char="•"/>
            </a:pPr>
            <a:r>
              <a:rPr lang="da-DK" dirty="0" smtClean="0"/>
              <a:t>Betaling af renter og afdrag påvirker heller ikke her fradragskontoen</a:t>
            </a:r>
          </a:p>
          <a:p>
            <a:pPr marL="0" lvl="1" indent="0">
              <a:buNone/>
            </a:pPr>
            <a:endParaRPr lang="da-DK" dirty="0" smtClean="0"/>
          </a:p>
          <a:p>
            <a:pPr lvl="1"/>
            <a:r>
              <a:rPr lang="da-DK" dirty="0" smtClean="0"/>
              <a:t>Underskud og modregningsrækkefølge kan være mere gunstig i VO</a:t>
            </a:r>
          </a:p>
        </p:txBody>
      </p:sp>
      <p:sp>
        <p:nvSpPr>
          <p:cNvPr id="142340" name="Rectangle 4"/>
          <p:cNvSpPr>
            <a:spLocks noGrp="1"/>
          </p:cNvSpPr>
          <p:nvPr>
            <p:ph type="title"/>
          </p:nvPr>
        </p:nvSpPr>
        <p:spPr/>
        <p:txBody>
          <a:bodyPr>
            <a:noAutofit/>
          </a:bodyPr>
          <a:lstStyle/>
          <a:p>
            <a:pPr>
              <a:lnSpc>
                <a:spcPct val="100000"/>
              </a:lnSpc>
            </a:pPr>
            <a:r>
              <a:rPr lang="da-DK" dirty="0" smtClean="0"/>
              <a:t>Optimer din VO</a:t>
            </a:r>
            <a:br>
              <a:rPr lang="da-DK" dirty="0" smtClean="0"/>
            </a:br>
            <a:r>
              <a:rPr lang="da-DK" sz="2000" dirty="0" smtClean="0">
                <a:solidFill>
                  <a:schemeClr val="accent2"/>
                </a:solidFill>
              </a:rPr>
              <a:t>- Man kan (næsten) blæse og have mel i munden!</a:t>
            </a:r>
            <a:endParaRPr lang="da-DK" sz="2000" dirty="0">
              <a:solidFill>
                <a:schemeClr val="accent2"/>
              </a:solidFill>
            </a:endParaRPr>
          </a:p>
        </p:txBody>
      </p:sp>
    </p:spTree>
    <p:extLst>
      <p:ext uri="{BB962C8B-B14F-4D97-AF65-F5344CB8AC3E}">
        <p14:creationId xmlns:p14="http://schemas.microsoft.com/office/powerpoint/2010/main" val="814390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13</a:t>
            </a:fld>
            <a:endParaRPr lang="en-GB" dirty="0"/>
          </a:p>
        </p:txBody>
      </p:sp>
      <p:sp>
        <p:nvSpPr>
          <p:cNvPr id="142341" name="Rectangle 5"/>
          <p:cNvSpPr>
            <a:spLocks noGrp="1"/>
          </p:cNvSpPr>
          <p:nvPr>
            <p:ph idx="1"/>
          </p:nvPr>
        </p:nvSpPr>
        <p:spPr>
          <a:xfrm>
            <a:off x="396000" y="1412775"/>
            <a:ext cx="8352000" cy="360041"/>
          </a:xfrm>
        </p:spPr>
        <p:txBody>
          <a:bodyPr/>
          <a:lstStyle/>
          <a:p>
            <a:pPr eaLnBrk="1" hangingPunct="1"/>
            <a:r>
              <a:rPr lang="da-DK" b="1" dirty="0" smtClean="0"/>
              <a:t>Overførsel af privat gæld til eksisterende VO - ulemper</a:t>
            </a:r>
            <a:endParaRPr lang="da-DK" dirty="0" smtClean="0"/>
          </a:p>
        </p:txBody>
      </p:sp>
      <p:sp>
        <p:nvSpPr>
          <p:cNvPr id="142340" name="Rectangle 4"/>
          <p:cNvSpPr>
            <a:spLocks noGrp="1"/>
          </p:cNvSpPr>
          <p:nvPr>
            <p:ph type="title"/>
          </p:nvPr>
        </p:nvSpPr>
        <p:spPr>
          <a:xfrm>
            <a:off x="396000" y="298800"/>
            <a:ext cx="8352000" cy="594000"/>
          </a:xfrm>
        </p:spPr>
        <p:txBody>
          <a:bodyPr>
            <a:noAutofit/>
          </a:bodyPr>
          <a:lstStyle/>
          <a:p>
            <a:pPr>
              <a:lnSpc>
                <a:spcPct val="100000"/>
              </a:lnSpc>
            </a:pPr>
            <a:r>
              <a:rPr lang="da-DK" dirty="0" smtClean="0"/>
              <a:t>Optimer din VO</a:t>
            </a:r>
            <a:br>
              <a:rPr lang="da-DK" dirty="0" smtClean="0"/>
            </a:br>
            <a:r>
              <a:rPr lang="da-DK" sz="2000" dirty="0" smtClean="0">
                <a:solidFill>
                  <a:schemeClr val="accent2"/>
                </a:solidFill>
              </a:rPr>
              <a:t>- Man kan (næsten) blæse og have mel i munden!</a:t>
            </a:r>
            <a:endParaRPr lang="da-DK" sz="2000" dirty="0">
              <a:solidFill>
                <a:schemeClr val="accent2"/>
              </a:solidFill>
            </a:endParaRPr>
          </a:p>
        </p:txBody>
      </p:sp>
      <p:sp>
        <p:nvSpPr>
          <p:cNvPr id="8" name="Rectangle 5"/>
          <p:cNvSpPr txBox="1">
            <a:spLocks/>
          </p:cNvSpPr>
          <p:nvPr/>
        </p:nvSpPr>
        <p:spPr bwMode="auto">
          <a:xfrm>
            <a:off x="396000" y="4725144"/>
            <a:ext cx="8352000" cy="158417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lang="en-US" sz="2000" b="0" kern="1200">
                <a:solidFill>
                  <a:schemeClr val="tx2"/>
                </a:solidFill>
                <a:latin typeface="+mn-lt"/>
                <a:ea typeface="+mn-ea"/>
                <a:cs typeface="+mn-cs"/>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lang="en-US" sz="2000" b="0" kern="1200">
                <a:solidFill>
                  <a:schemeClr val="tx2"/>
                </a:solidFill>
                <a:latin typeface="+mn-lt"/>
                <a:ea typeface="+mj-ea"/>
                <a:cs typeface="+mj-cs"/>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lang="en-US" sz="2000" b="0" kern="1200">
                <a:solidFill>
                  <a:schemeClr val="tx2"/>
                </a:solidFill>
                <a:latin typeface="+mn-lt"/>
                <a:ea typeface="+mj-ea"/>
                <a:cs typeface="+mj-cs"/>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lang="en-US" sz="1800" b="0" kern="1200">
                <a:solidFill>
                  <a:schemeClr val="tx2"/>
                </a:solidFill>
                <a:latin typeface="+mn-lt"/>
                <a:ea typeface="+mj-ea"/>
                <a:cs typeface="+mj-cs"/>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lang="en-GB" sz="1800" b="0" kern="1200">
                <a:solidFill>
                  <a:schemeClr val="tx2"/>
                </a:solidFill>
                <a:latin typeface="+mn-lt"/>
                <a:ea typeface="+mj-ea"/>
                <a:cs typeface="+mj-cs"/>
              </a:defRPr>
            </a:lvl5pPr>
            <a:lvl6pPr marL="803179" indent="-163770" algn="l" defTabSz="820269"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8371" indent="-165192"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597" indent="-155225"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7365" indent="-163770"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a:lstStyle>
          <a:p>
            <a:pPr marL="0" lvl="1" indent="0">
              <a:spcAft>
                <a:spcPts val="0"/>
              </a:spcAft>
              <a:buFont typeface="Arial" charset="0"/>
              <a:buNone/>
            </a:pPr>
            <a:r>
              <a:rPr lang="da-DK" dirty="0" smtClean="0"/>
              <a:t>Rentekorrektion bliver 2% af 2.000.000 = 40.000 kr., der kan rummes i virksomhedens nettorenteudgifter på 400.000 kr.</a:t>
            </a:r>
          </a:p>
          <a:p>
            <a:pPr marL="0" lvl="1" indent="0">
              <a:spcAft>
                <a:spcPts val="0"/>
              </a:spcAft>
              <a:buFont typeface="Arial" charset="0"/>
              <a:buNone/>
            </a:pPr>
            <a:endParaRPr lang="da-DK" dirty="0" smtClean="0"/>
          </a:p>
          <a:p>
            <a:pPr marL="0" lvl="1" indent="0">
              <a:buFont typeface="Arial" charset="0"/>
              <a:buNone/>
            </a:pPr>
            <a:r>
              <a:rPr lang="da-DK" dirty="0" smtClean="0"/>
              <a:t>Resultatet bliver lidt firkantet sagt, at 40.000 kr. af virksomhedens renteudgifter bliver fratrukket i kapitalindkomsten (= lavere fradragsværdi)</a:t>
            </a:r>
          </a:p>
        </p:txBody>
      </p:sp>
      <p:graphicFrame>
        <p:nvGraphicFramePr>
          <p:cNvPr id="2" name="Table 1"/>
          <p:cNvGraphicFramePr>
            <a:graphicFrameLocks noGrp="1"/>
          </p:cNvGraphicFramePr>
          <p:nvPr>
            <p:extLst>
              <p:ext uri="{D42A27DB-BD31-4B8C-83A1-F6EECF244321}">
                <p14:modId xmlns:p14="http://schemas.microsoft.com/office/powerpoint/2010/main" val="3308246926"/>
              </p:ext>
            </p:extLst>
          </p:nvPr>
        </p:nvGraphicFramePr>
        <p:xfrm>
          <a:off x="396000" y="1916832"/>
          <a:ext cx="3887968" cy="2448270"/>
        </p:xfrm>
        <a:graphic>
          <a:graphicData uri="http://schemas.openxmlformats.org/drawingml/2006/table">
            <a:tbl>
              <a:tblPr firstRow="1" bandRow="1">
                <a:tableStyleId>{21E4AEA4-8DFA-4A89-87EB-49C32662AFE0}</a:tableStyleId>
              </a:tblPr>
              <a:tblGrid>
                <a:gridCol w="2466883"/>
                <a:gridCol w="1421085"/>
              </a:tblGrid>
              <a:tr h="408045">
                <a:tc gridSpan="2">
                  <a:txBody>
                    <a:bodyPr/>
                    <a:lstStyle/>
                    <a:p>
                      <a:r>
                        <a:rPr lang="da-DK" dirty="0" smtClean="0"/>
                        <a:t>Eksempel</a:t>
                      </a:r>
                      <a:endParaRPr lang="da-DK" dirty="0"/>
                    </a:p>
                  </a:txBody>
                  <a:tcPr/>
                </a:tc>
                <a:tc hMerge="1">
                  <a:txBody>
                    <a:bodyPr/>
                    <a:lstStyle/>
                    <a:p>
                      <a:pPr algn="l"/>
                      <a:endParaRPr lang="da-DK" dirty="0"/>
                    </a:p>
                  </a:txBody>
                  <a:tcPr/>
                </a:tc>
              </a:tr>
              <a:tr h="408045">
                <a:tc>
                  <a:txBody>
                    <a:bodyPr/>
                    <a:lstStyle/>
                    <a:p>
                      <a:r>
                        <a:rPr lang="da-DK" dirty="0" smtClean="0">
                          <a:solidFill>
                            <a:schemeClr val="accent1"/>
                          </a:solidFill>
                        </a:rPr>
                        <a:t>Privat lån</a:t>
                      </a:r>
                      <a:endParaRPr lang="da-DK" dirty="0">
                        <a:solidFill>
                          <a:schemeClr val="accent1"/>
                        </a:solidFill>
                      </a:endParaRPr>
                    </a:p>
                  </a:txBody>
                  <a:tcPr/>
                </a:tc>
                <a:tc>
                  <a:txBody>
                    <a:bodyPr/>
                    <a:lstStyle/>
                    <a:p>
                      <a:pPr algn="r"/>
                      <a:r>
                        <a:rPr lang="da-DK" dirty="0" smtClean="0">
                          <a:solidFill>
                            <a:schemeClr val="accent1"/>
                          </a:solidFill>
                        </a:rPr>
                        <a:t>2.000.000 kr.</a:t>
                      </a:r>
                      <a:endParaRPr lang="da-DK" dirty="0">
                        <a:solidFill>
                          <a:schemeClr val="accent1"/>
                        </a:solidFill>
                      </a:endParaRPr>
                    </a:p>
                  </a:txBody>
                  <a:tcPr/>
                </a:tc>
              </a:tr>
              <a:tr h="408045">
                <a:tc>
                  <a:txBody>
                    <a:bodyPr/>
                    <a:lstStyle/>
                    <a:p>
                      <a:r>
                        <a:rPr lang="da-DK" dirty="0" smtClean="0">
                          <a:solidFill>
                            <a:schemeClr val="accent1"/>
                          </a:solidFill>
                        </a:rPr>
                        <a:t>Rente</a:t>
                      </a:r>
                    </a:p>
                  </a:txBody>
                  <a:tcPr/>
                </a:tc>
                <a:tc>
                  <a:txBody>
                    <a:bodyPr/>
                    <a:lstStyle/>
                    <a:p>
                      <a:pPr algn="r"/>
                      <a:r>
                        <a:rPr lang="da-DK" dirty="0" smtClean="0">
                          <a:solidFill>
                            <a:schemeClr val="accent1"/>
                          </a:solidFill>
                        </a:rPr>
                        <a:t>3%</a:t>
                      </a:r>
                    </a:p>
                  </a:txBody>
                  <a:tcPr/>
                </a:tc>
              </a:tr>
              <a:tr h="408045">
                <a:tc>
                  <a:txBody>
                    <a:bodyPr/>
                    <a:lstStyle/>
                    <a:p>
                      <a:r>
                        <a:rPr lang="da-DK" dirty="0" smtClean="0">
                          <a:solidFill>
                            <a:schemeClr val="accent1"/>
                          </a:solidFill>
                        </a:rPr>
                        <a:t>Renteudgift i virksomhed</a:t>
                      </a:r>
                    </a:p>
                  </a:txBody>
                  <a:tcPr/>
                </a:tc>
                <a:tc>
                  <a:txBody>
                    <a:bodyPr/>
                    <a:lstStyle/>
                    <a:p>
                      <a:pPr algn="r"/>
                      <a:r>
                        <a:rPr lang="da-DK" dirty="0" smtClean="0">
                          <a:solidFill>
                            <a:schemeClr val="accent1"/>
                          </a:solidFill>
                        </a:rPr>
                        <a:t>400.000 kr.</a:t>
                      </a:r>
                    </a:p>
                  </a:txBody>
                  <a:tcPr/>
                </a:tc>
              </a:tr>
              <a:tr h="408045">
                <a:tc>
                  <a:txBody>
                    <a:bodyPr/>
                    <a:lstStyle/>
                    <a:p>
                      <a:r>
                        <a:rPr lang="da-DK" dirty="0" smtClean="0">
                          <a:solidFill>
                            <a:schemeClr val="accent1"/>
                          </a:solidFill>
                        </a:rPr>
                        <a:t>Indskudskonto</a:t>
                      </a:r>
                    </a:p>
                  </a:txBody>
                  <a:tcPr/>
                </a:tc>
                <a:tc>
                  <a:txBody>
                    <a:bodyPr/>
                    <a:lstStyle/>
                    <a:p>
                      <a:pPr algn="r"/>
                      <a:r>
                        <a:rPr lang="da-DK" dirty="0" smtClean="0">
                          <a:solidFill>
                            <a:schemeClr val="accent1"/>
                          </a:solidFill>
                        </a:rPr>
                        <a:t>0 kr.</a:t>
                      </a:r>
                    </a:p>
                  </a:txBody>
                  <a:tcPr/>
                </a:tc>
              </a:tr>
              <a:tr h="408045">
                <a:tc>
                  <a:txBody>
                    <a:bodyPr/>
                    <a:lstStyle/>
                    <a:p>
                      <a:r>
                        <a:rPr lang="da-DK" dirty="0" smtClean="0">
                          <a:solidFill>
                            <a:schemeClr val="accent1"/>
                          </a:solidFill>
                        </a:rPr>
                        <a:t>Kapitalafkastsats</a:t>
                      </a:r>
                    </a:p>
                  </a:txBody>
                  <a:tcPr/>
                </a:tc>
                <a:tc>
                  <a:txBody>
                    <a:bodyPr/>
                    <a:lstStyle/>
                    <a:p>
                      <a:pPr algn="r"/>
                      <a:r>
                        <a:rPr lang="da-DK" dirty="0" smtClean="0">
                          <a:solidFill>
                            <a:schemeClr val="accent1"/>
                          </a:solidFill>
                        </a:rPr>
                        <a:t>2%</a:t>
                      </a:r>
                    </a:p>
                  </a:txBody>
                  <a:tcPr/>
                </a:tc>
              </a:tr>
            </a:tbl>
          </a:graphicData>
        </a:graphic>
      </p:graphicFrame>
      <p:sp>
        <p:nvSpPr>
          <p:cNvPr id="9" name="Rectangle 5"/>
          <p:cNvSpPr txBox="1">
            <a:spLocks/>
          </p:cNvSpPr>
          <p:nvPr/>
        </p:nvSpPr>
        <p:spPr bwMode="auto">
          <a:xfrm>
            <a:off x="4499992" y="1916832"/>
            <a:ext cx="4248008" cy="24482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14258" rtl="0" eaLnBrk="1" fontAlgn="base" latinLnBrk="0" hangingPunct="1">
              <a:lnSpc>
                <a:spcPct val="100000"/>
              </a:lnSpc>
              <a:spcBef>
                <a:spcPct val="0"/>
              </a:spcBef>
              <a:spcAft>
                <a:spcPts val="300"/>
              </a:spcAft>
              <a:buClrTx/>
              <a:buSzTx/>
              <a:buFont typeface="Arial" charset="0"/>
              <a:buNone/>
              <a:tabLst/>
              <a:defRPr lang="en-US" sz="2000" b="0" kern="1200">
                <a:solidFill>
                  <a:schemeClr val="tx2"/>
                </a:solidFill>
                <a:latin typeface="+mn-lt"/>
                <a:ea typeface="+mn-ea"/>
                <a:cs typeface="+mn-cs"/>
              </a:defRPr>
            </a:lvl1pPr>
            <a:lvl2pPr marL="182281" marR="0" indent="-182281" algn="l" defTabSz="914258" rtl="0" eaLnBrk="1" fontAlgn="base" latinLnBrk="0" hangingPunct="1">
              <a:lnSpc>
                <a:spcPct val="100000"/>
              </a:lnSpc>
              <a:spcBef>
                <a:spcPct val="0"/>
              </a:spcBef>
              <a:spcAft>
                <a:spcPts val="300"/>
              </a:spcAft>
              <a:buClrTx/>
              <a:buSzTx/>
              <a:buFont typeface="Arial" charset="0"/>
              <a:buChar char="•"/>
              <a:tabLst/>
              <a:defRPr lang="en-US" sz="2000" b="0" kern="1200">
                <a:solidFill>
                  <a:schemeClr val="tx2"/>
                </a:solidFill>
                <a:latin typeface="+mn-lt"/>
                <a:ea typeface="+mj-ea"/>
                <a:cs typeface="+mj-cs"/>
              </a:defRPr>
            </a:lvl2pPr>
            <a:lvl3pPr marL="357444" marR="0" indent="-175162" algn="l" defTabSz="914258" rtl="0" eaLnBrk="1" fontAlgn="base" latinLnBrk="0" hangingPunct="1">
              <a:lnSpc>
                <a:spcPct val="100000"/>
              </a:lnSpc>
              <a:spcBef>
                <a:spcPct val="0"/>
              </a:spcBef>
              <a:spcAft>
                <a:spcPts val="300"/>
              </a:spcAft>
              <a:buClrTx/>
              <a:buSzTx/>
              <a:buFont typeface="Arial" charset="0"/>
              <a:buChar char="‒"/>
              <a:tabLst/>
              <a:defRPr lang="en-US" sz="2000" b="0" kern="1200">
                <a:solidFill>
                  <a:schemeClr val="tx2"/>
                </a:solidFill>
                <a:latin typeface="+mn-lt"/>
                <a:ea typeface="+mj-ea"/>
                <a:cs typeface="+mj-cs"/>
              </a:defRPr>
            </a:lvl3pPr>
            <a:lvl4pPr marL="539725" marR="0" indent="-182281" algn="l" defTabSz="914258" rtl="0" eaLnBrk="1" fontAlgn="base" latinLnBrk="0" hangingPunct="1">
              <a:lnSpc>
                <a:spcPct val="100000"/>
              </a:lnSpc>
              <a:spcBef>
                <a:spcPct val="0"/>
              </a:spcBef>
              <a:spcAft>
                <a:spcPts val="600"/>
              </a:spcAft>
              <a:buClrTx/>
              <a:buSzTx/>
              <a:buFont typeface="Arial" charset="0"/>
              <a:buChar char="•"/>
              <a:tabLst/>
              <a:defRPr lang="en-US" sz="1800" b="0" kern="1200">
                <a:solidFill>
                  <a:schemeClr val="tx2"/>
                </a:solidFill>
                <a:latin typeface="+mn-lt"/>
                <a:ea typeface="+mj-ea"/>
                <a:cs typeface="+mj-cs"/>
              </a:defRPr>
            </a:lvl4pPr>
            <a:lvl5pPr marL="712039" marR="0" indent="-172314" algn="l" defTabSz="914258" rtl="0" eaLnBrk="1" fontAlgn="base" latinLnBrk="0" hangingPunct="1">
              <a:lnSpc>
                <a:spcPct val="100000"/>
              </a:lnSpc>
              <a:spcBef>
                <a:spcPct val="0"/>
              </a:spcBef>
              <a:spcAft>
                <a:spcPts val="600"/>
              </a:spcAft>
              <a:buClrTx/>
              <a:buSzTx/>
              <a:buFont typeface="Arial" charset="0"/>
              <a:buChar char="‒"/>
              <a:tabLst/>
              <a:defRPr lang="en-GB" sz="1800" b="0" kern="1200">
                <a:solidFill>
                  <a:schemeClr val="tx2"/>
                </a:solidFill>
                <a:latin typeface="+mn-lt"/>
                <a:ea typeface="+mj-ea"/>
                <a:cs typeface="+mj-cs"/>
              </a:defRPr>
            </a:lvl5pPr>
            <a:lvl6pPr marL="803179" indent="-163770" algn="l" defTabSz="820269" rtl="0" eaLnBrk="1" latinLnBrk="0" hangingPunct="1">
              <a:spcBef>
                <a:spcPts val="0"/>
              </a:spcBef>
              <a:spcAft>
                <a:spcPts val="269"/>
              </a:spcAft>
              <a:buFont typeface="Arial" pitchFamily="34" charset="0"/>
              <a:buChar char="•"/>
              <a:defRPr sz="1400" kern="1200" baseline="0">
                <a:solidFill>
                  <a:schemeClr val="accent1"/>
                </a:solidFill>
                <a:latin typeface="+mn-lt"/>
                <a:ea typeface="+mn-ea"/>
                <a:cs typeface="+mn-cs"/>
              </a:defRPr>
            </a:lvl6pPr>
            <a:lvl7pPr marL="968371" indent="-165192"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7pPr>
            <a:lvl8pPr marL="1123597" indent="-155225"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8pPr>
            <a:lvl9pPr marL="1287365" indent="-163770" algn="l" defTabSz="820269" rtl="0" eaLnBrk="1" latinLnBrk="0" hangingPunct="1">
              <a:spcBef>
                <a:spcPts val="0"/>
              </a:spcBef>
              <a:spcAft>
                <a:spcPts val="269"/>
              </a:spcAft>
              <a:buFont typeface="Arial" pitchFamily="34" charset="0"/>
              <a:buChar char="‒"/>
              <a:defRPr sz="1300" kern="1200">
                <a:solidFill>
                  <a:schemeClr val="accent1"/>
                </a:solidFill>
                <a:latin typeface="+mn-lt"/>
                <a:ea typeface="+mn-ea"/>
                <a:cs typeface="+mn-cs"/>
              </a:defRPr>
            </a:lvl9pPr>
          </a:lstStyle>
          <a:p>
            <a:pPr marL="0" lvl="1" indent="0">
              <a:spcAft>
                <a:spcPts val="0"/>
              </a:spcAft>
              <a:buFont typeface="Arial" charset="0"/>
              <a:buNone/>
            </a:pPr>
            <a:r>
              <a:rPr lang="da-DK" dirty="0" smtClean="0"/>
              <a:t>Lånet kan først overgå til VO ultimo året - derfor forbliver renteudgifterne 60.000 kr. i den private kapitalindkomst</a:t>
            </a:r>
          </a:p>
          <a:p>
            <a:pPr marL="0" lvl="1" indent="0">
              <a:spcAft>
                <a:spcPts val="0"/>
              </a:spcAft>
              <a:buFont typeface="Arial" charset="0"/>
              <a:buNone/>
            </a:pPr>
            <a:endParaRPr lang="da-DK" dirty="0" smtClean="0"/>
          </a:p>
          <a:p>
            <a:pPr marL="0" lvl="1" indent="0">
              <a:buNone/>
            </a:pPr>
            <a:r>
              <a:rPr lang="da-DK" dirty="0"/>
              <a:t>Indskudskonto bliver negativ med 2.000.000 kr. ultimo, derfor beregnes der rentekorrektion.</a:t>
            </a:r>
            <a:endParaRPr lang="da-DK" dirty="0" smtClean="0"/>
          </a:p>
        </p:txBody>
      </p:sp>
    </p:spTree>
    <p:extLst>
      <p:ext uri="{BB962C8B-B14F-4D97-AF65-F5344CB8AC3E}">
        <p14:creationId xmlns:p14="http://schemas.microsoft.com/office/powerpoint/2010/main" val="1217867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F6BEC93-8760-4132-8C64-184340B6B38D}" type="slidenum">
              <a:rPr lang="en-GB" smtClean="0"/>
              <a:pPr/>
              <a:t>14</a:t>
            </a:fld>
            <a:endParaRPr lang="en-GB" dirty="0"/>
          </a:p>
        </p:txBody>
      </p:sp>
      <p:sp>
        <p:nvSpPr>
          <p:cNvPr id="167938" name="Rectangle 2"/>
          <p:cNvSpPr>
            <a:spLocks noGrp="1"/>
          </p:cNvSpPr>
          <p:nvPr>
            <p:ph type="ctrTitle"/>
          </p:nvPr>
        </p:nvSpPr>
        <p:spPr/>
        <p:txBody>
          <a:bodyPr>
            <a:noAutofit/>
          </a:bodyPr>
          <a:lstStyle/>
          <a:p>
            <a:r>
              <a:rPr lang="da-DK" sz="5200" dirty="0" smtClean="0"/>
              <a:t>Kautionsforpligtelser</a:t>
            </a:r>
            <a:endParaRPr lang="da-DK" dirty="0"/>
          </a:p>
        </p:txBody>
      </p:sp>
    </p:spTree>
    <p:extLst>
      <p:ext uri="{BB962C8B-B14F-4D97-AF65-F5344CB8AC3E}">
        <p14:creationId xmlns:p14="http://schemas.microsoft.com/office/powerpoint/2010/main" val="174691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15</a:t>
            </a:fld>
            <a:endParaRPr lang="en-GB" dirty="0"/>
          </a:p>
        </p:txBody>
      </p:sp>
      <p:sp>
        <p:nvSpPr>
          <p:cNvPr id="142341" name="Rectangle 5"/>
          <p:cNvSpPr>
            <a:spLocks noGrp="1"/>
          </p:cNvSpPr>
          <p:nvPr>
            <p:ph idx="1"/>
          </p:nvPr>
        </p:nvSpPr>
        <p:spPr>
          <a:xfrm>
            <a:off x="396000" y="1412775"/>
            <a:ext cx="8352000" cy="4898025"/>
          </a:xfrm>
        </p:spPr>
        <p:txBody>
          <a:bodyPr/>
          <a:lstStyle/>
          <a:p>
            <a:pPr eaLnBrk="1" hangingPunct="1"/>
            <a:r>
              <a:rPr lang="da-DK" b="1" dirty="0" smtClean="0"/>
              <a:t>TS-Cirkulære 1990-1</a:t>
            </a:r>
          </a:p>
          <a:p>
            <a:pPr lvl="1"/>
            <a:endParaRPr lang="da-DK" dirty="0" smtClean="0"/>
          </a:p>
          <a:p>
            <a:pPr lvl="1"/>
            <a:r>
              <a:rPr lang="da-DK" dirty="0" smtClean="0"/>
              <a:t>Forpligtelser </a:t>
            </a:r>
            <a:r>
              <a:rPr lang="da-DK" dirty="0"/>
              <a:t>som følge af kommanditistens medhæftelse </a:t>
            </a:r>
            <a:endParaRPr lang="da-DK" dirty="0" smtClean="0"/>
          </a:p>
          <a:p>
            <a:pPr lvl="1"/>
            <a:endParaRPr lang="da-DK" u="sng" dirty="0" smtClean="0"/>
          </a:p>
          <a:p>
            <a:pPr lvl="1"/>
            <a:r>
              <a:rPr lang="da-DK" b="1" dirty="0" smtClean="0">
                <a:solidFill>
                  <a:schemeClr val="accent3"/>
                </a:solidFill>
              </a:rPr>
              <a:t>Selvskyldner</a:t>
            </a:r>
            <a:r>
              <a:rPr lang="da-DK" dirty="0" smtClean="0"/>
              <a:t> </a:t>
            </a:r>
            <a:r>
              <a:rPr lang="da-DK" dirty="0"/>
              <a:t>for </a:t>
            </a:r>
            <a:r>
              <a:rPr lang="da-DK" b="1" dirty="0">
                <a:solidFill>
                  <a:schemeClr val="accent3"/>
                </a:solidFill>
              </a:rPr>
              <a:t>selskabsgæld</a:t>
            </a:r>
            <a:r>
              <a:rPr lang="da-DK" dirty="0"/>
              <a:t> </a:t>
            </a:r>
            <a:endParaRPr lang="da-DK" dirty="0" smtClean="0"/>
          </a:p>
          <a:p>
            <a:pPr lvl="1"/>
            <a:endParaRPr lang="da-DK" dirty="0" smtClean="0"/>
          </a:p>
          <a:p>
            <a:pPr lvl="1"/>
            <a:r>
              <a:rPr lang="da-DK" dirty="0" smtClean="0"/>
              <a:t>Forpligtelsen skal </a:t>
            </a:r>
            <a:r>
              <a:rPr lang="da-DK" b="1" dirty="0" smtClean="0">
                <a:solidFill>
                  <a:schemeClr val="accent2"/>
                </a:solidFill>
              </a:rPr>
              <a:t>endeligt påhvile </a:t>
            </a:r>
            <a:r>
              <a:rPr lang="da-DK" b="1" dirty="0">
                <a:solidFill>
                  <a:schemeClr val="accent2"/>
                </a:solidFill>
              </a:rPr>
              <a:t>kommanditisten </a:t>
            </a:r>
            <a:endParaRPr lang="da-DK" b="1" dirty="0" smtClean="0">
              <a:solidFill>
                <a:schemeClr val="accent2"/>
              </a:solidFill>
            </a:endParaRPr>
          </a:p>
          <a:p>
            <a:pPr lvl="1"/>
            <a:endParaRPr lang="da-DK" dirty="0" smtClean="0"/>
          </a:p>
          <a:p>
            <a:pPr lvl="1"/>
            <a:r>
              <a:rPr lang="da-DK" dirty="0" smtClean="0"/>
              <a:t>Påhviler kommanditisten </a:t>
            </a:r>
            <a:r>
              <a:rPr lang="da-DK" b="1" dirty="0" smtClean="0">
                <a:solidFill>
                  <a:schemeClr val="accent3"/>
                </a:solidFill>
              </a:rPr>
              <a:t>uden regres </a:t>
            </a:r>
            <a:r>
              <a:rPr lang="da-DK" b="1" dirty="0">
                <a:solidFill>
                  <a:schemeClr val="accent3"/>
                </a:solidFill>
              </a:rPr>
              <a:t>til andre </a:t>
            </a:r>
            <a:r>
              <a:rPr lang="da-DK" b="1" dirty="0" smtClean="0">
                <a:solidFill>
                  <a:schemeClr val="accent3"/>
                </a:solidFill>
              </a:rPr>
              <a:t>deltagere</a:t>
            </a:r>
            <a:endParaRPr lang="da-DK" dirty="0" smtClean="0"/>
          </a:p>
        </p:txBody>
      </p:sp>
      <p:sp>
        <p:nvSpPr>
          <p:cNvPr id="142340" name="Rectangle 4"/>
          <p:cNvSpPr>
            <a:spLocks noGrp="1"/>
          </p:cNvSpPr>
          <p:nvPr>
            <p:ph type="title"/>
          </p:nvPr>
        </p:nvSpPr>
        <p:spPr/>
        <p:txBody>
          <a:bodyPr>
            <a:noAutofit/>
          </a:bodyPr>
          <a:lstStyle/>
          <a:p>
            <a:pPr>
              <a:lnSpc>
                <a:spcPct val="100000"/>
              </a:lnSpc>
            </a:pPr>
            <a:r>
              <a:rPr lang="da-DK" dirty="0" smtClean="0"/>
              <a:t>Kautionsforpligtelser</a:t>
            </a:r>
            <a:br>
              <a:rPr lang="da-DK" dirty="0" smtClean="0"/>
            </a:br>
            <a:r>
              <a:rPr lang="da-DK" sz="2000" dirty="0" smtClean="0">
                <a:solidFill>
                  <a:schemeClr val="accent2"/>
                </a:solidFill>
              </a:rPr>
              <a:t>- Hvad skal der til, for at kaution kan lægges til fradragskonto</a:t>
            </a:r>
            <a:endParaRPr lang="da-DK" sz="2000" dirty="0">
              <a:solidFill>
                <a:schemeClr val="accent2"/>
              </a:solidFill>
            </a:endParaRPr>
          </a:p>
        </p:txBody>
      </p:sp>
    </p:spTree>
    <p:extLst>
      <p:ext uri="{BB962C8B-B14F-4D97-AF65-F5344CB8AC3E}">
        <p14:creationId xmlns:p14="http://schemas.microsoft.com/office/powerpoint/2010/main" val="628710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16</a:t>
            </a:fld>
            <a:endParaRPr lang="en-GB" dirty="0"/>
          </a:p>
        </p:txBody>
      </p:sp>
      <p:sp>
        <p:nvSpPr>
          <p:cNvPr id="142341" name="Rectangle 5"/>
          <p:cNvSpPr>
            <a:spLocks noGrp="1"/>
          </p:cNvSpPr>
          <p:nvPr>
            <p:ph idx="1"/>
          </p:nvPr>
        </p:nvSpPr>
        <p:spPr>
          <a:xfrm>
            <a:off x="395536" y="1412776"/>
            <a:ext cx="8352000" cy="4899568"/>
          </a:xfrm>
        </p:spPr>
        <p:txBody>
          <a:bodyPr/>
          <a:lstStyle/>
          <a:p>
            <a:pPr eaLnBrk="1" hangingPunct="1"/>
            <a:r>
              <a:rPr lang="da-DK" b="1" dirty="0" smtClean="0"/>
              <a:t>Selvskyldner for selskabsgæld</a:t>
            </a:r>
          </a:p>
          <a:p>
            <a:pPr lvl="1"/>
            <a:endParaRPr lang="da-DK" dirty="0" smtClean="0"/>
          </a:p>
          <a:p>
            <a:pPr lvl="1"/>
            <a:r>
              <a:rPr lang="da-DK" dirty="0" smtClean="0"/>
              <a:t>Alene beløb, som selvskyldnerkautionisten har forpligtet sig til at betale</a:t>
            </a:r>
          </a:p>
          <a:p>
            <a:pPr lvl="1"/>
            <a:endParaRPr lang="da-DK" dirty="0" smtClean="0"/>
          </a:p>
          <a:p>
            <a:pPr lvl="1"/>
            <a:r>
              <a:rPr lang="da-DK" dirty="0" smtClean="0"/>
              <a:t>Der kan ikke medtages et større beløb, end hvad kommanditselskabets aktuelle gæld til långiver giver anledning til (SKM 2006.96 LSR)</a:t>
            </a:r>
          </a:p>
          <a:p>
            <a:pPr lvl="2">
              <a:buFont typeface="Arial" panose="020B0604020202020204" pitchFamily="34" charset="0"/>
              <a:buChar char="•"/>
            </a:pPr>
            <a:r>
              <a:rPr lang="da-DK" dirty="0" smtClean="0"/>
              <a:t>Hvis der kautioneres med 2 mio.kr. for et lån på 1 mio.kr., kan der kun ske tillæg for pro rata andel af 1 mio.kr.</a:t>
            </a:r>
          </a:p>
          <a:p>
            <a:pPr lvl="1"/>
            <a:endParaRPr lang="da-DK" dirty="0" smtClean="0"/>
          </a:p>
          <a:p>
            <a:pPr lvl="1"/>
            <a:r>
              <a:rPr lang="da-DK" dirty="0" smtClean="0"/>
              <a:t>Kun </a:t>
            </a:r>
            <a:r>
              <a:rPr lang="da-DK" dirty="0"/>
              <a:t>for den andel, der hæftes for. For en overdækning anses der </a:t>
            </a:r>
            <a:r>
              <a:rPr lang="da-DK" dirty="0" smtClean="0"/>
              <a:t>at </a:t>
            </a:r>
            <a:r>
              <a:rPr lang="da-DK" dirty="0"/>
              <a:t>være regres overfor medkommanditisterne (SKM </a:t>
            </a:r>
            <a:r>
              <a:rPr lang="da-DK" dirty="0" smtClean="0"/>
              <a:t>2007.467 LSR</a:t>
            </a:r>
            <a:r>
              <a:rPr lang="da-DK" dirty="0"/>
              <a:t>).</a:t>
            </a:r>
          </a:p>
          <a:p>
            <a:pPr lvl="1"/>
            <a:endParaRPr lang="da-DK" dirty="0" smtClean="0"/>
          </a:p>
          <a:p>
            <a:pPr lvl="1"/>
            <a:r>
              <a:rPr lang="da-DK" dirty="0" smtClean="0"/>
              <a:t>Hvis betaling på kaution kan modregnes i resthæftelse, godkender SKAT kun tillæg for den del af gælden, der kautioneres for, som ligger ud over resthæftelsen (SKM 2012.210)</a:t>
            </a:r>
          </a:p>
        </p:txBody>
      </p:sp>
      <p:sp>
        <p:nvSpPr>
          <p:cNvPr id="142340" name="Rectangle 4"/>
          <p:cNvSpPr>
            <a:spLocks noGrp="1"/>
          </p:cNvSpPr>
          <p:nvPr>
            <p:ph type="title"/>
          </p:nvPr>
        </p:nvSpPr>
        <p:spPr/>
        <p:txBody>
          <a:bodyPr>
            <a:noAutofit/>
          </a:bodyPr>
          <a:lstStyle/>
          <a:p>
            <a:pPr>
              <a:lnSpc>
                <a:spcPct val="100000"/>
              </a:lnSpc>
            </a:pPr>
            <a:r>
              <a:rPr lang="da-DK" dirty="0" smtClean="0"/>
              <a:t>Kautionsforpligtelser</a:t>
            </a:r>
            <a:br>
              <a:rPr lang="da-DK" dirty="0" smtClean="0"/>
            </a:br>
            <a:r>
              <a:rPr lang="da-DK" sz="2000" dirty="0" smtClean="0">
                <a:solidFill>
                  <a:schemeClr val="accent2"/>
                </a:solidFill>
              </a:rPr>
              <a:t>- Hvad skal der til, for at kaution kan lægges til fradragskonto</a:t>
            </a:r>
            <a:endParaRPr lang="da-DK" sz="2000" dirty="0">
              <a:solidFill>
                <a:schemeClr val="accent2"/>
              </a:solidFill>
            </a:endParaRPr>
          </a:p>
        </p:txBody>
      </p:sp>
    </p:spTree>
    <p:extLst>
      <p:ext uri="{BB962C8B-B14F-4D97-AF65-F5344CB8AC3E}">
        <p14:creationId xmlns:p14="http://schemas.microsoft.com/office/powerpoint/2010/main" val="1318749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17</a:t>
            </a:fld>
            <a:endParaRPr lang="en-GB" dirty="0"/>
          </a:p>
        </p:txBody>
      </p:sp>
      <p:sp>
        <p:nvSpPr>
          <p:cNvPr id="142341" name="Rectangle 5"/>
          <p:cNvSpPr>
            <a:spLocks noGrp="1"/>
          </p:cNvSpPr>
          <p:nvPr>
            <p:ph idx="1"/>
          </p:nvPr>
        </p:nvSpPr>
        <p:spPr>
          <a:xfrm>
            <a:off x="395536" y="1412776"/>
            <a:ext cx="8352000" cy="4899568"/>
          </a:xfrm>
        </p:spPr>
        <p:txBody>
          <a:bodyPr/>
          <a:lstStyle/>
          <a:p>
            <a:pPr eaLnBrk="1" hangingPunct="1"/>
            <a:r>
              <a:rPr lang="da-DK" b="1" dirty="0" smtClean="0"/>
              <a:t>Forpligtelsen skal endeligt påhvile kommanditisten</a:t>
            </a:r>
          </a:p>
          <a:p>
            <a:pPr lvl="1"/>
            <a:endParaRPr lang="da-DK" dirty="0" smtClean="0"/>
          </a:p>
          <a:p>
            <a:pPr marL="0" lvl="1" indent="0">
              <a:buNone/>
            </a:pPr>
            <a:r>
              <a:rPr lang="da-DK" b="1" dirty="0" smtClean="0">
                <a:solidFill>
                  <a:schemeClr val="accent3"/>
                </a:solidFill>
              </a:rPr>
              <a:t>SKM 2007.467 LSR - periodisering</a:t>
            </a:r>
          </a:p>
          <a:p>
            <a:pPr lvl="1"/>
            <a:r>
              <a:rPr lang="da-DK" dirty="0" smtClean="0"/>
              <a:t>Investor havde underskrevet tegningsaftale ultimo 2004, hvor han forpligtede sig til at indgå selvskyldnerkaution</a:t>
            </a:r>
          </a:p>
          <a:p>
            <a:pPr lvl="1"/>
            <a:r>
              <a:rPr lang="da-DK" dirty="0" smtClean="0"/>
              <a:t>Selvskyldnerkautionen blev skriftligfiseret i 2005</a:t>
            </a:r>
          </a:p>
          <a:p>
            <a:pPr marL="0" lvl="1" indent="0">
              <a:buNone/>
            </a:pPr>
            <a:endParaRPr lang="da-DK" dirty="0"/>
          </a:p>
          <a:p>
            <a:pPr marL="0" lvl="1" indent="0">
              <a:buNone/>
            </a:pPr>
            <a:r>
              <a:rPr lang="da-DK" dirty="0" smtClean="0"/>
              <a:t>LSR afgjorde, at kautionen først påhvilede kommanditisten endeligt i 2005</a:t>
            </a:r>
          </a:p>
          <a:p>
            <a:pPr marL="0" lvl="1" indent="0">
              <a:buNone/>
            </a:pPr>
            <a:endParaRPr lang="da-DK" dirty="0"/>
          </a:p>
          <a:p>
            <a:pPr marL="0" lvl="1" indent="0">
              <a:buNone/>
            </a:pPr>
            <a:r>
              <a:rPr lang="da-DK" b="1" dirty="0" smtClean="0">
                <a:solidFill>
                  <a:schemeClr val="accent2"/>
                </a:solidFill>
              </a:rPr>
              <a:t>Realitet - SKAT’s Juridisk </a:t>
            </a:r>
            <a:r>
              <a:rPr lang="da-DK" b="1" dirty="0">
                <a:solidFill>
                  <a:schemeClr val="accent2"/>
                </a:solidFill>
              </a:rPr>
              <a:t>V</a:t>
            </a:r>
            <a:r>
              <a:rPr lang="da-DK" b="1" dirty="0" smtClean="0">
                <a:solidFill>
                  <a:schemeClr val="accent2"/>
                </a:solidFill>
              </a:rPr>
              <a:t>ejledning afsnit C.C.3.3.4</a:t>
            </a:r>
          </a:p>
          <a:p>
            <a:pPr lvl="1"/>
            <a:r>
              <a:rPr lang="da-DK" dirty="0" smtClean="0"/>
              <a:t>Selvskyldnerkaution vil sige, at forpligtelsen til at betale normalt opstår, når skyldneren (her kommanditselskabet) misligholder sin forpligtelse, uden at det er nødvendigt, at kreditor først skal retsforfølge skyldneren (som ved simpel kaution)</a:t>
            </a:r>
          </a:p>
        </p:txBody>
      </p:sp>
      <p:sp>
        <p:nvSpPr>
          <p:cNvPr id="142340" name="Rectangle 4"/>
          <p:cNvSpPr>
            <a:spLocks noGrp="1"/>
          </p:cNvSpPr>
          <p:nvPr>
            <p:ph type="title"/>
          </p:nvPr>
        </p:nvSpPr>
        <p:spPr/>
        <p:txBody>
          <a:bodyPr>
            <a:noAutofit/>
          </a:bodyPr>
          <a:lstStyle/>
          <a:p>
            <a:pPr>
              <a:lnSpc>
                <a:spcPct val="100000"/>
              </a:lnSpc>
            </a:pPr>
            <a:r>
              <a:rPr lang="da-DK" dirty="0" smtClean="0"/>
              <a:t>Kautionsforpligtelser</a:t>
            </a:r>
            <a:br>
              <a:rPr lang="da-DK" dirty="0" smtClean="0"/>
            </a:br>
            <a:r>
              <a:rPr lang="da-DK" sz="2000" dirty="0" smtClean="0">
                <a:solidFill>
                  <a:schemeClr val="accent2"/>
                </a:solidFill>
              </a:rPr>
              <a:t>- Hvad skal der til, for at kaution kan lægges til fradragskonto</a:t>
            </a:r>
            <a:endParaRPr lang="da-DK" sz="2000" dirty="0">
              <a:solidFill>
                <a:schemeClr val="accent2"/>
              </a:solidFill>
            </a:endParaRPr>
          </a:p>
        </p:txBody>
      </p:sp>
    </p:spTree>
    <p:extLst>
      <p:ext uri="{BB962C8B-B14F-4D97-AF65-F5344CB8AC3E}">
        <p14:creationId xmlns:p14="http://schemas.microsoft.com/office/powerpoint/2010/main" val="2612865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18</a:t>
            </a:fld>
            <a:endParaRPr lang="en-GB" dirty="0"/>
          </a:p>
        </p:txBody>
      </p:sp>
      <p:sp>
        <p:nvSpPr>
          <p:cNvPr id="142341" name="Rectangle 5"/>
          <p:cNvSpPr>
            <a:spLocks noGrp="1"/>
          </p:cNvSpPr>
          <p:nvPr>
            <p:ph idx="1"/>
          </p:nvPr>
        </p:nvSpPr>
        <p:spPr>
          <a:xfrm>
            <a:off x="395536" y="1412776"/>
            <a:ext cx="8352000" cy="4899568"/>
          </a:xfrm>
        </p:spPr>
        <p:txBody>
          <a:bodyPr/>
          <a:lstStyle/>
          <a:p>
            <a:pPr eaLnBrk="1" hangingPunct="1"/>
            <a:r>
              <a:rPr lang="da-DK" b="1" dirty="0" smtClean="0"/>
              <a:t>Forpligtelsen skal endeligt påhvile kommanditisten (fortsat)</a:t>
            </a:r>
          </a:p>
          <a:p>
            <a:pPr lvl="1"/>
            <a:endParaRPr lang="da-DK" dirty="0" smtClean="0"/>
          </a:p>
          <a:p>
            <a:pPr lvl="1"/>
            <a:r>
              <a:rPr lang="da-DK" dirty="0" smtClean="0"/>
              <a:t>Ud fra retspraksis kan der være en ikke ubetydelig risiko for, at SKAT vil anfægte enhver kautionsforpligtelse, som ud fra konkrete aftaleforhold mv. begrænser kreditors muligheder for at gøre kautionen gældende</a:t>
            </a:r>
          </a:p>
          <a:p>
            <a:pPr marL="0" lvl="1" indent="0">
              <a:buNone/>
            </a:pPr>
            <a:endParaRPr lang="da-DK" dirty="0"/>
          </a:p>
        </p:txBody>
      </p:sp>
      <p:sp>
        <p:nvSpPr>
          <p:cNvPr id="142340" name="Rectangle 4"/>
          <p:cNvSpPr>
            <a:spLocks noGrp="1"/>
          </p:cNvSpPr>
          <p:nvPr>
            <p:ph type="title"/>
          </p:nvPr>
        </p:nvSpPr>
        <p:spPr/>
        <p:txBody>
          <a:bodyPr>
            <a:noAutofit/>
          </a:bodyPr>
          <a:lstStyle/>
          <a:p>
            <a:pPr>
              <a:lnSpc>
                <a:spcPct val="100000"/>
              </a:lnSpc>
            </a:pPr>
            <a:r>
              <a:rPr lang="da-DK" dirty="0" smtClean="0"/>
              <a:t>Kautionsforpligtelser</a:t>
            </a:r>
            <a:br>
              <a:rPr lang="da-DK" dirty="0" smtClean="0"/>
            </a:br>
            <a:r>
              <a:rPr lang="da-DK" sz="2000" dirty="0" smtClean="0">
                <a:solidFill>
                  <a:schemeClr val="accent2"/>
                </a:solidFill>
              </a:rPr>
              <a:t>- Hvad skal der til, for at kaution kan lægges til fradragskonto</a:t>
            </a:r>
            <a:endParaRPr lang="da-DK" sz="2000" dirty="0">
              <a:solidFill>
                <a:schemeClr val="accent2"/>
              </a:solidFill>
            </a:endParaRPr>
          </a:p>
        </p:txBody>
      </p:sp>
      <p:pic>
        <p:nvPicPr>
          <p:cNvPr id="3074" name="Picture 2" descr="J:\Billedbibliotek\Fritlagte objekter\Diverse\Diverse - dommerhammer.jpg"/>
          <p:cNvPicPr>
            <a:picLocks noChangeAspect="1" noChangeArrowheads="1"/>
          </p:cNvPicPr>
          <p:nvPr/>
        </p:nvPicPr>
        <p:blipFill rotWithShape="1">
          <a:blip r:embed="rId2">
            <a:extLst>
              <a:ext uri="{28A0092B-C50C-407E-A947-70E740481C1C}">
                <a14:useLocalDpi xmlns:a14="http://schemas.microsoft.com/office/drawing/2010/main" val="0"/>
              </a:ext>
            </a:extLst>
          </a:blip>
          <a:srcRect t="18078" b="13061"/>
          <a:stretch/>
        </p:blipFill>
        <p:spPr bwMode="auto">
          <a:xfrm>
            <a:off x="1998477" y="3616503"/>
            <a:ext cx="5147047" cy="2363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293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19</a:t>
            </a:fld>
            <a:endParaRPr lang="en-GB" dirty="0"/>
          </a:p>
        </p:txBody>
      </p:sp>
      <p:sp>
        <p:nvSpPr>
          <p:cNvPr id="142341" name="Rectangle 5"/>
          <p:cNvSpPr>
            <a:spLocks noGrp="1"/>
          </p:cNvSpPr>
          <p:nvPr>
            <p:ph idx="1"/>
          </p:nvPr>
        </p:nvSpPr>
        <p:spPr>
          <a:xfrm>
            <a:off x="395536" y="1412776"/>
            <a:ext cx="8640960" cy="4899568"/>
          </a:xfrm>
        </p:spPr>
        <p:txBody>
          <a:bodyPr/>
          <a:lstStyle/>
          <a:p>
            <a:pPr eaLnBrk="1" hangingPunct="1"/>
            <a:r>
              <a:rPr lang="da-DK" b="1" dirty="0" smtClean="0"/>
              <a:t>Påhviler kommanditisten uden regres overfor andre selskabsdeltagere</a:t>
            </a:r>
          </a:p>
          <a:p>
            <a:pPr lvl="1"/>
            <a:endParaRPr lang="da-DK" dirty="0" smtClean="0"/>
          </a:p>
          <a:p>
            <a:pPr marL="0" lvl="1" indent="0">
              <a:buNone/>
            </a:pPr>
            <a:r>
              <a:rPr lang="da-DK" b="1" dirty="0">
                <a:solidFill>
                  <a:schemeClr val="accent3"/>
                </a:solidFill>
              </a:rPr>
              <a:t>SKM 2005.118</a:t>
            </a:r>
          </a:p>
          <a:p>
            <a:pPr lvl="1"/>
            <a:r>
              <a:rPr lang="da-DK" dirty="0"/>
              <a:t>Efter sædvanlig sprogbrug er både komplementarer og kommanditister deltagere i et kommanditselskab. Derfor også klar skriftlig </a:t>
            </a:r>
            <a:r>
              <a:rPr lang="da-DK" dirty="0" smtClean="0"/>
              <a:t>tilkendegivelse, at </a:t>
            </a:r>
            <a:r>
              <a:rPr lang="da-DK" dirty="0"/>
              <a:t>der ikke er regres mod </a:t>
            </a:r>
            <a:r>
              <a:rPr lang="da-DK" dirty="0" smtClean="0"/>
              <a:t>komplementarselskab</a:t>
            </a:r>
            <a:endParaRPr lang="da-DK" dirty="0"/>
          </a:p>
          <a:p>
            <a:pPr marL="0" lvl="1" indent="0">
              <a:buNone/>
            </a:pPr>
            <a:endParaRPr lang="da-DK" dirty="0" smtClean="0"/>
          </a:p>
          <a:p>
            <a:pPr marL="0" lvl="1" indent="0">
              <a:buNone/>
            </a:pPr>
            <a:r>
              <a:rPr lang="da-DK" b="1" dirty="0">
                <a:solidFill>
                  <a:schemeClr val="accent2"/>
                </a:solidFill>
              </a:rPr>
              <a:t>SKM </a:t>
            </a:r>
            <a:r>
              <a:rPr lang="da-DK" b="1" dirty="0" smtClean="0">
                <a:solidFill>
                  <a:schemeClr val="accent2"/>
                </a:solidFill>
              </a:rPr>
              <a:t>2007.467</a:t>
            </a:r>
            <a:endParaRPr lang="da-DK" b="1" dirty="0">
              <a:solidFill>
                <a:schemeClr val="accent2"/>
              </a:solidFill>
            </a:endParaRPr>
          </a:p>
          <a:p>
            <a:pPr lvl="1"/>
            <a:r>
              <a:rPr lang="da-DK" dirty="0" smtClean="0"/>
              <a:t>I forhold til fradragskontoen anses det kun muligt at kautionere uden regres inden for ideel ejerandel</a:t>
            </a:r>
            <a:endParaRPr lang="da-DK" dirty="0"/>
          </a:p>
        </p:txBody>
      </p:sp>
      <p:sp>
        <p:nvSpPr>
          <p:cNvPr id="142340" name="Rectangle 4"/>
          <p:cNvSpPr>
            <a:spLocks noGrp="1"/>
          </p:cNvSpPr>
          <p:nvPr>
            <p:ph type="title"/>
          </p:nvPr>
        </p:nvSpPr>
        <p:spPr/>
        <p:txBody>
          <a:bodyPr>
            <a:noAutofit/>
          </a:bodyPr>
          <a:lstStyle/>
          <a:p>
            <a:pPr>
              <a:lnSpc>
                <a:spcPct val="100000"/>
              </a:lnSpc>
            </a:pPr>
            <a:r>
              <a:rPr lang="da-DK" dirty="0" smtClean="0"/>
              <a:t>Kautionsforpligtelser</a:t>
            </a:r>
            <a:br>
              <a:rPr lang="da-DK" dirty="0" smtClean="0"/>
            </a:br>
            <a:r>
              <a:rPr lang="da-DK" sz="2000" dirty="0" smtClean="0">
                <a:solidFill>
                  <a:schemeClr val="accent2"/>
                </a:solidFill>
              </a:rPr>
              <a:t>- Hvad skal der til, for at kaution kan lægges til fradragskonto</a:t>
            </a:r>
            <a:endParaRPr lang="da-DK" sz="2000" dirty="0">
              <a:solidFill>
                <a:schemeClr val="accent2"/>
              </a:solidFill>
            </a:endParaRPr>
          </a:p>
        </p:txBody>
      </p:sp>
    </p:spTree>
    <p:extLst>
      <p:ext uri="{BB962C8B-B14F-4D97-AF65-F5344CB8AC3E}">
        <p14:creationId xmlns:p14="http://schemas.microsoft.com/office/powerpoint/2010/main" val="3612317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29"/>
          <p:cNvSpPr>
            <a:spLocks noGrp="1"/>
          </p:cNvSpPr>
          <p:nvPr>
            <p:ph type="sldNum" sz="quarter" idx="10"/>
          </p:nvPr>
        </p:nvSpPr>
        <p:spPr/>
        <p:txBody>
          <a:bodyPr/>
          <a:lstStyle/>
          <a:p>
            <a:fld id="{814FD33A-BD56-4E61-BCC7-FE8E1144D13C}" type="slidenum">
              <a:rPr lang="en-GB" smtClean="0"/>
              <a:pPr/>
              <a:t>2</a:t>
            </a:fld>
            <a:endParaRPr lang="en-GB" dirty="0"/>
          </a:p>
        </p:txBody>
      </p:sp>
      <p:sp>
        <p:nvSpPr>
          <p:cNvPr id="44035" name="Rectangle 2"/>
          <p:cNvSpPr>
            <a:spLocks noGrp="1" noChangeArrowheads="1"/>
          </p:cNvSpPr>
          <p:nvPr>
            <p:ph type="title"/>
          </p:nvPr>
        </p:nvSpPr>
        <p:spPr>
          <a:xfrm>
            <a:off x="396000" y="298800"/>
            <a:ext cx="8352000" cy="594000"/>
          </a:xfrm>
        </p:spPr>
        <p:txBody>
          <a:bodyPr>
            <a:normAutofit/>
          </a:bodyPr>
          <a:lstStyle/>
          <a:p>
            <a:r>
              <a:rPr lang="da-DK" dirty="0" smtClean="0"/>
              <a:t>Præsentation</a:t>
            </a:r>
          </a:p>
        </p:txBody>
      </p:sp>
      <p:sp>
        <p:nvSpPr>
          <p:cNvPr id="44055" name="Text Box 46"/>
          <p:cNvSpPr txBox="1">
            <a:spLocks noChangeArrowheads="1"/>
          </p:cNvSpPr>
          <p:nvPr/>
        </p:nvSpPr>
        <p:spPr bwMode="gray">
          <a:xfrm>
            <a:off x="3059832" y="1670988"/>
            <a:ext cx="5702568" cy="4817235"/>
          </a:xfrm>
          <a:prstGeom prst="rect">
            <a:avLst/>
          </a:prstGeom>
          <a:noFill/>
          <a:ln w="12700" algn="ctr">
            <a:noFill/>
            <a:miter lim="800000"/>
            <a:headEnd/>
            <a:tailEnd/>
          </a:ln>
        </p:spPr>
        <p:txBody>
          <a:bodyPr lIns="60178" tIns="28083" rIns="60178" bIns="60178"/>
          <a:lstStyle/>
          <a:p>
            <a:pPr defTabSz="914404">
              <a:spcAft>
                <a:spcPts val="300"/>
              </a:spcAft>
            </a:pPr>
            <a:r>
              <a:rPr lang="da-DK" sz="1400" b="1" dirty="0" smtClean="0">
                <a:solidFill>
                  <a:schemeClr val="tx2"/>
                </a:solidFill>
              </a:rPr>
              <a:t>Baggrund</a:t>
            </a:r>
          </a:p>
          <a:p>
            <a:pPr marL="174625" indent="-174625" defTabSz="914404">
              <a:buFont typeface="Arial" panose="020B0604020202020204" pitchFamily="34" charset="0"/>
              <a:buChar char="•"/>
            </a:pPr>
            <a:r>
              <a:rPr lang="da-DK" sz="1400" dirty="0" smtClean="0">
                <a:solidFill>
                  <a:schemeClr val="tx2"/>
                </a:solidFill>
              </a:rPr>
              <a:t>Uddannet skatterevisor (2001) Forvaltningshøjskolen</a:t>
            </a:r>
          </a:p>
          <a:p>
            <a:pPr marL="174625" indent="-174625" defTabSz="914404">
              <a:buFont typeface="Arial" panose="020B0604020202020204" pitchFamily="34" charset="0"/>
              <a:buChar char="•"/>
            </a:pPr>
            <a:r>
              <a:rPr lang="da-DK" sz="1400" dirty="0" smtClean="0">
                <a:solidFill>
                  <a:schemeClr val="tx2"/>
                </a:solidFill>
              </a:rPr>
              <a:t>12 års praktisk erfaring fra arbejde ved skattevæsenet</a:t>
            </a:r>
          </a:p>
          <a:p>
            <a:pPr marL="174625" indent="-174625" defTabSz="914404">
              <a:buFont typeface="Arial" panose="020B0604020202020204" pitchFamily="34" charset="0"/>
              <a:buChar char="•"/>
            </a:pPr>
            <a:r>
              <a:rPr lang="da-DK" sz="1400" dirty="0" smtClean="0">
                <a:solidFill>
                  <a:schemeClr val="tx2"/>
                </a:solidFill>
              </a:rPr>
              <a:t>8 års praktisk erfaring fra arbejde ved Deloitte</a:t>
            </a:r>
          </a:p>
          <a:p>
            <a:pPr marL="174625" indent="-174625" defTabSz="914404">
              <a:buFont typeface="Arial" panose="020B0604020202020204" pitchFamily="34" charset="0"/>
              <a:buChar char="•"/>
            </a:pPr>
            <a:r>
              <a:rPr lang="da-DK" sz="1400" dirty="0" smtClean="0">
                <a:solidFill>
                  <a:schemeClr val="tx2"/>
                </a:solidFill>
              </a:rPr>
              <a:t>I 2010 bestået ”Dødsboskifte og dødsboskatteret” på professions-højskolen Metropol</a:t>
            </a:r>
          </a:p>
          <a:p>
            <a:pPr marL="174625" indent="-174625" defTabSz="914404">
              <a:buFont typeface="Arial" panose="020B0604020202020204" pitchFamily="34" charset="0"/>
              <a:buChar char="•"/>
            </a:pPr>
            <a:endParaRPr lang="da-DK" sz="1400" dirty="0">
              <a:solidFill>
                <a:schemeClr val="tx2"/>
              </a:solidFill>
            </a:endParaRPr>
          </a:p>
          <a:p>
            <a:pPr marL="174625" indent="-174625" defTabSz="1106685">
              <a:spcAft>
                <a:spcPts val="300"/>
              </a:spcAft>
              <a:buClr>
                <a:schemeClr val="tx1"/>
              </a:buClr>
              <a:tabLst>
                <a:tab pos="6910728" algn="l"/>
              </a:tabLst>
            </a:pPr>
            <a:r>
              <a:rPr lang="da-DK" sz="1400" b="1" dirty="0">
                <a:solidFill>
                  <a:schemeClr val="tx2"/>
                </a:solidFill>
              </a:rPr>
              <a:t>Arbejdsopgaver</a:t>
            </a:r>
          </a:p>
          <a:p>
            <a:pPr marL="174625" indent="-174625" defTabSz="1106685">
              <a:buClr>
                <a:schemeClr val="tx1"/>
              </a:buClr>
              <a:buFont typeface="Arial" pitchFamily="34" charset="0"/>
              <a:buChar char="•"/>
              <a:tabLst>
                <a:tab pos="6910728" algn="l"/>
              </a:tabLst>
            </a:pPr>
            <a:r>
              <a:rPr lang="da-DK" sz="1400" dirty="0">
                <a:solidFill>
                  <a:schemeClr val="tx2"/>
                </a:solidFill>
              </a:rPr>
              <a:t>Personbeskatning</a:t>
            </a:r>
          </a:p>
          <a:p>
            <a:pPr marL="174625" indent="-174625" defTabSz="1106685">
              <a:buClr>
                <a:schemeClr val="tx1"/>
              </a:buClr>
              <a:buFont typeface="Arial" pitchFamily="34" charset="0"/>
              <a:buChar char="•"/>
              <a:tabLst>
                <a:tab pos="6910728" algn="l"/>
              </a:tabLst>
            </a:pPr>
            <a:r>
              <a:rPr lang="da-DK" sz="1400" dirty="0">
                <a:solidFill>
                  <a:schemeClr val="tx2"/>
                </a:solidFill>
              </a:rPr>
              <a:t>Kapitalgevinstbeskatning </a:t>
            </a:r>
            <a:r>
              <a:rPr lang="da-DK" sz="1400" dirty="0" smtClean="0">
                <a:solidFill>
                  <a:schemeClr val="tx2"/>
                </a:solidFill>
              </a:rPr>
              <a:t>for personer </a:t>
            </a:r>
            <a:r>
              <a:rPr lang="da-DK" sz="1400" dirty="0">
                <a:solidFill>
                  <a:schemeClr val="tx2"/>
                </a:solidFill>
              </a:rPr>
              <a:t>(aktier, ejendomme, fordringer/gæld)</a:t>
            </a:r>
          </a:p>
          <a:p>
            <a:pPr marL="174625" indent="-174625" defTabSz="1106685">
              <a:buClr>
                <a:schemeClr val="tx1"/>
              </a:buClr>
              <a:buFont typeface="Arial" pitchFamily="34" charset="0"/>
              <a:buChar char="•"/>
              <a:tabLst>
                <a:tab pos="6910728" algn="l"/>
              </a:tabLst>
            </a:pPr>
            <a:r>
              <a:rPr lang="da-DK" sz="1400" dirty="0">
                <a:solidFill>
                  <a:schemeClr val="tx2"/>
                </a:solidFill>
              </a:rPr>
              <a:t>Dødsbobeskatning</a:t>
            </a:r>
          </a:p>
          <a:p>
            <a:pPr marL="174625" indent="-174625" defTabSz="1106685">
              <a:buClr>
                <a:schemeClr val="tx1"/>
              </a:buClr>
              <a:buFont typeface="Arial" pitchFamily="34" charset="0"/>
              <a:buChar char="•"/>
              <a:tabLst>
                <a:tab pos="6910728" algn="l"/>
              </a:tabLst>
            </a:pPr>
            <a:r>
              <a:rPr lang="da-DK" sz="1400" dirty="0">
                <a:solidFill>
                  <a:schemeClr val="tx2"/>
                </a:solidFill>
              </a:rPr>
              <a:t>Skattemæssige forhold for kommanditselskaber</a:t>
            </a:r>
          </a:p>
          <a:p>
            <a:pPr marL="174625" indent="-174625" defTabSz="1106685">
              <a:buClr>
                <a:schemeClr val="tx1"/>
              </a:buClr>
              <a:buFont typeface="Arial" pitchFamily="34" charset="0"/>
              <a:buChar char="•"/>
              <a:tabLst>
                <a:tab pos="6910728" algn="l"/>
              </a:tabLst>
            </a:pPr>
            <a:r>
              <a:rPr lang="da-DK" sz="1400" dirty="0">
                <a:solidFill>
                  <a:schemeClr val="tx2"/>
                </a:solidFill>
              </a:rPr>
              <a:t>Formueplanlægning</a:t>
            </a:r>
          </a:p>
          <a:p>
            <a:pPr defTabSz="1106685">
              <a:buClr>
                <a:schemeClr val="tx1"/>
              </a:buClr>
              <a:tabLst>
                <a:tab pos="6910728" algn="l"/>
              </a:tabLst>
            </a:pPr>
            <a:endParaRPr lang="da-DK" sz="1400" dirty="0">
              <a:solidFill>
                <a:schemeClr val="tx2"/>
              </a:solidFill>
            </a:endParaRPr>
          </a:p>
          <a:p>
            <a:pPr defTabSz="1106685">
              <a:spcAft>
                <a:spcPts val="300"/>
              </a:spcAft>
              <a:buClr>
                <a:schemeClr val="tx1"/>
              </a:buClr>
              <a:tabLst>
                <a:tab pos="6910728" algn="l"/>
              </a:tabLst>
            </a:pPr>
            <a:r>
              <a:rPr lang="da-DK" sz="1400" b="1" dirty="0">
                <a:solidFill>
                  <a:schemeClr val="tx2"/>
                </a:solidFill>
              </a:rPr>
              <a:t>Specialer</a:t>
            </a:r>
          </a:p>
          <a:p>
            <a:pPr marL="174625" indent="-174625" defTabSz="1106685">
              <a:buClr>
                <a:schemeClr val="tx1"/>
              </a:buClr>
              <a:buFont typeface="Arial" pitchFamily="34" charset="0"/>
              <a:buChar char="•"/>
              <a:tabLst>
                <a:tab pos="6910728" algn="l"/>
              </a:tabLst>
            </a:pPr>
            <a:r>
              <a:rPr lang="da-DK" sz="1400" dirty="0">
                <a:solidFill>
                  <a:schemeClr val="tx2"/>
                </a:solidFill>
              </a:rPr>
              <a:t>Virksomhedsordningen</a:t>
            </a:r>
          </a:p>
          <a:p>
            <a:pPr marL="174625" indent="-174625" defTabSz="1106685">
              <a:buClr>
                <a:schemeClr val="tx1"/>
              </a:buClr>
              <a:buFont typeface="Arial" pitchFamily="34" charset="0"/>
              <a:buChar char="•"/>
              <a:tabLst>
                <a:tab pos="6910728" algn="l"/>
              </a:tabLst>
            </a:pPr>
            <a:r>
              <a:rPr lang="da-DK" sz="1400" dirty="0">
                <a:solidFill>
                  <a:schemeClr val="tx2"/>
                </a:solidFill>
              </a:rPr>
              <a:t>Beskatning af K/S andele</a:t>
            </a:r>
          </a:p>
          <a:p>
            <a:pPr marL="174625" indent="-174625" defTabSz="1106685">
              <a:buClr>
                <a:schemeClr val="tx1"/>
              </a:buClr>
              <a:buFont typeface="Arial" pitchFamily="34" charset="0"/>
              <a:buChar char="•"/>
              <a:tabLst>
                <a:tab pos="6910728" algn="l"/>
              </a:tabLst>
            </a:pPr>
            <a:r>
              <a:rPr lang="da-DK" sz="1400" dirty="0">
                <a:solidFill>
                  <a:schemeClr val="tx2"/>
                </a:solidFill>
              </a:rPr>
              <a:t>Ejendomsavancebeskatning</a:t>
            </a:r>
          </a:p>
          <a:p>
            <a:pPr marL="174625" indent="-174625" defTabSz="1106685">
              <a:buClr>
                <a:schemeClr val="tx1"/>
              </a:buClr>
              <a:buFont typeface="Arial" pitchFamily="34" charset="0"/>
              <a:buChar char="•"/>
              <a:tabLst>
                <a:tab pos="6910728" algn="l"/>
              </a:tabLst>
            </a:pPr>
            <a:r>
              <a:rPr lang="da-DK" sz="1400" dirty="0">
                <a:solidFill>
                  <a:schemeClr val="tx2"/>
                </a:solidFill>
              </a:rPr>
              <a:t>Dødsbobeskatning</a:t>
            </a:r>
          </a:p>
          <a:p>
            <a:pPr marL="174625" indent="-174625" defTabSz="1106685">
              <a:buClr>
                <a:schemeClr val="tx1"/>
              </a:buClr>
              <a:buFont typeface="Arial" pitchFamily="34" charset="0"/>
              <a:buChar char="•"/>
              <a:tabLst>
                <a:tab pos="6910728" algn="l"/>
              </a:tabLst>
            </a:pPr>
            <a:r>
              <a:rPr lang="da-DK" sz="1400" dirty="0">
                <a:solidFill>
                  <a:schemeClr val="tx2"/>
                </a:solidFill>
              </a:rPr>
              <a:t>Personalegodebeskatning (hovedaktionærbeskatning</a:t>
            </a:r>
            <a:r>
              <a:rPr lang="da-DK" sz="1400" dirty="0" smtClean="0">
                <a:solidFill>
                  <a:schemeClr val="tx2"/>
                </a:solidFill>
              </a:rPr>
              <a:t>)</a:t>
            </a:r>
            <a:endParaRPr lang="da-DK" sz="1400" dirty="0">
              <a:solidFill>
                <a:schemeClr val="tx2"/>
              </a:solidFill>
            </a:endParaRPr>
          </a:p>
        </p:txBody>
      </p:sp>
      <p:sp>
        <p:nvSpPr>
          <p:cNvPr id="3" name="Rectangle 35"/>
          <p:cNvSpPr>
            <a:spLocks noChangeArrowheads="1"/>
          </p:cNvSpPr>
          <p:nvPr/>
        </p:nvSpPr>
        <p:spPr bwMode="auto">
          <a:xfrm>
            <a:off x="396000" y="1189869"/>
            <a:ext cx="8352000" cy="374223"/>
          </a:xfrm>
          <a:prstGeom prst="rect">
            <a:avLst/>
          </a:prstGeom>
          <a:solidFill>
            <a:schemeClr val="accent2"/>
          </a:solidFill>
          <a:ln w="3175" algn="ctr">
            <a:noFill/>
            <a:miter lim="800000"/>
            <a:headEnd/>
            <a:tailEnd/>
          </a:ln>
        </p:spPr>
        <p:txBody>
          <a:bodyPr lIns="101901" tIns="48142" rIns="101901" bIns="48142" anchor="ctr">
            <a:spAutoFit/>
          </a:bodyPr>
          <a:lstStyle/>
          <a:p>
            <a:pPr defTabSz="914404">
              <a:lnSpc>
                <a:spcPct val="90000"/>
              </a:lnSpc>
              <a:spcBef>
                <a:spcPct val="10000"/>
              </a:spcBef>
              <a:buClr>
                <a:schemeClr val="accent1"/>
              </a:buClr>
              <a:buSzPct val="90000"/>
            </a:pPr>
            <a:r>
              <a:rPr lang="da-DK" sz="2000" b="1" dirty="0" smtClean="0">
                <a:solidFill>
                  <a:schemeClr val="bg2"/>
                </a:solidFill>
              </a:rPr>
              <a:t>Steen Johansen</a:t>
            </a:r>
            <a:endParaRPr lang="da-DK" sz="2000" b="1" dirty="0">
              <a:solidFill>
                <a:schemeClr val="bg2"/>
              </a:solidFill>
            </a:endParaRPr>
          </a:p>
        </p:txBody>
      </p:sp>
      <p:pic>
        <p:nvPicPr>
          <p:cNvPr id="2050" name="Picture 2" descr="J:\Billedbibliotek\CV billeder\Steen Johansen_73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000" y="1670988"/>
            <a:ext cx="2155693" cy="14328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46"/>
          <p:cNvSpPr txBox="1">
            <a:spLocks noChangeArrowheads="1"/>
          </p:cNvSpPr>
          <p:nvPr/>
        </p:nvSpPr>
        <p:spPr bwMode="gray">
          <a:xfrm>
            <a:off x="396000" y="3208965"/>
            <a:ext cx="2155693" cy="504056"/>
          </a:xfrm>
          <a:prstGeom prst="rect">
            <a:avLst/>
          </a:prstGeom>
          <a:noFill/>
          <a:ln w="12700" algn="ctr">
            <a:noFill/>
            <a:miter lim="800000"/>
            <a:headEnd/>
            <a:tailEnd/>
          </a:ln>
        </p:spPr>
        <p:txBody>
          <a:bodyPr lIns="60178" tIns="28083" rIns="60178" bIns="60178"/>
          <a:lstStyle/>
          <a:p>
            <a:pPr defTabSz="914404"/>
            <a:r>
              <a:rPr lang="da-DK" sz="1400" b="1" dirty="0" smtClean="0">
                <a:solidFill>
                  <a:schemeClr val="tx2"/>
                </a:solidFill>
              </a:rPr>
              <a:t>Manager</a:t>
            </a:r>
          </a:p>
          <a:p>
            <a:pPr defTabSz="914404"/>
            <a:r>
              <a:rPr lang="da-DK" sz="1400" dirty="0" smtClean="0">
                <a:solidFill>
                  <a:schemeClr val="tx2"/>
                </a:solidFill>
              </a:rPr>
              <a:t>Deloitte Skat, Region Syd</a:t>
            </a:r>
          </a:p>
        </p:txBody>
      </p:sp>
    </p:spTree>
    <p:extLst>
      <p:ext uri="{BB962C8B-B14F-4D97-AF65-F5344CB8AC3E}">
        <p14:creationId xmlns:p14="http://schemas.microsoft.com/office/powerpoint/2010/main" val="2883672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8A8B25A6-1C1D-4B60-8EA1-654522706341}" type="slidenum">
              <a:rPr lang="en-GB" smtClean="0"/>
              <a:pPr/>
              <a:t>20</a:t>
            </a:fld>
            <a:endParaRPr lang="en-GB" dirty="0"/>
          </a:p>
        </p:txBody>
      </p:sp>
      <p:sp>
        <p:nvSpPr>
          <p:cNvPr id="166914" name="Rectangle 2"/>
          <p:cNvSpPr>
            <a:spLocks noGrp="1"/>
          </p:cNvSpPr>
          <p:nvPr>
            <p:ph type="ctrTitle"/>
          </p:nvPr>
        </p:nvSpPr>
        <p:spPr/>
        <p:txBody>
          <a:bodyPr>
            <a:noAutofit/>
          </a:bodyPr>
          <a:lstStyle/>
          <a:p>
            <a:r>
              <a:rPr lang="da-DK" dirty="0" smtClean="0"/>
              <a:t>Rekonstruktioner</a:t>
            </a:r>
            <a:endParaRPr lang="da-DK" dirty="0"/>
          </a:p>
        </p:txBody>
      </p:sp>
    </p:spTree>
    <p:extLst>
      <p:ext uri="{BB962C8B-B14F-4D97-AF65-F5344CB8AC3E}">
        <p14:creationId xmlns:p14="http://schemas.microsoft.com/office/powerpoint/2010/main" val="1220664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21</a:t>
            </a:fld>
            <a:endParaRPr lang="en-GB" dirty="0"/>
          </a:p>
        </p:txBody>
      </p:sp>
      <p:sp>
        <p:nvSpPr>
          <p:cNvPr id="142341" name="Rectangle 5"/>
          <p:cNvSpPr>
            <a:spLocks noGrp="1"/>
          </p:cNvSpPr>
          <p:nvPr>
            <p:ph idx="1"/>
          </p:nvPr>
        </p:nvSpPr>
        <p:spPr>
          <a:xfrm>
            <a:off x="396000" y="1412775"/>
            <a:ext cx="8352000" cy="4898025"/>
          </a:xfrm>
        </p:spPr>
        <p:txBody>
          <a:bodyPr/>
          <a:lstStyle/>
          <a:p>
            <a:pPr eaLnBrk="1" hangingPunct="1"/>
            <a:r>
              <a:rPr lang="da-DK" b="1" dirty="0" smtClean="0"/>
              <a:t>Hvis banken overtager ejendom i recivership</a:t>
            </a:r>
          </a:p>
          <a:p>
            <a:pPr lvl="1" eaLnBrk="1" hangingPunct="1"/>
            <a:endParaRPr lang="da-DK" dirty="0" smtClean="0"/>
          </a:p>
          <a:p>
            <a:pPr marL="0" lvl="1" indent="0" eaLnBrk="1" hangingPunct="1">
              <a:buNone/>
            </a:pPr>
            <a:r>
              <a:rPr lang="da-DK" dirty="0" smtClean="0"/>
              <a:t>Hvis rådighedsindskrænkningen ved recivership er tilstrækkelig stor, kan dette anses for at være et salg af ejendommen til banken, hvor banken overtager restgælden i ejendommen</a:t>
            </a:r>
          </a:p>
          <a:p>
            <a:pPr marL="0" lvl="1" indent="0" eaLnBrk="1" hangingPunct="1">
              <a:buNone/>
            </a:pPr>
            <a:endParaRPr lang="da-DK" dirty="0" smtClean="0"/>
          </a:p>
          <a:p>
            <a:pPr lvl="1" eaLnBrk="1" hangingPunct="1"/>
            <a:r>
              <a:rPr lang="da-DK" dirty="0" smtClean="0"/>
              <a:t>Handelsprisen derved højere</a:t>
            </a:r>
          </a:p>
          <a:p>
            <a:pPr lvl="1" eaLnBrk="1" hangingPunct="1"/>
            <a:endParaRPr lang="da-DK" dirty="0"/>
          </a:p>
          <a:p>
            <a:pPr lvl="1" eaLnBrk="1" hangingPunct="1"/>
            <a:r>
              <a:rPr lang="da-DK" dirty="0" smtClean="0"/>
              <a:t>Efterfølgende aftaler om gældseftergivelse tillægges ikke betydning (anses at være et vederlag for ejendommen)</a:t>
            </a:r>
          </a:p>
        </p:txBody>
      </p:sp>
      <p:sp>
        <p:nvSpPr>
          <p:cNvPr id="142340" name="Rectangle 4"/>
          <p:cNvSpPr>
            <a:spLocks noGrp="1"/>
          </p:cNvSpPr>
          <p:nvPr>
            <p:ph type="title"/>
          </p:nvPr>
        </p:nvSpPr>
        <p:spPr/>
        <p:txBody>
          <a:bodyPr>
            <a:noAutofit/>
          </a:bodyPr>
          <a:lstStyle/>
          <a:p>
            <a:pPr>
              <a:lnSpc>
                <a:spcPct val="100000"/>
              </a:lnSpc>
            </a:pPr>
            <a:r>
              <a:rPr lang="da-DK" dirty="0" smtClean="0"/>
              <a:t>Rekonstruktioner mv.</a:t>
            </a:r>
            <a:br>
              <a:rPr lang="da-DK" dirty="0" smtClean="0"/>
            </a:br>
            <a:r>
              <a:rPr lang="da-DK" sz="2000" dirty="0" smtClean="0">
                <a:solidFill>
                  <a:schemeClr val="accent2"/>
                </a:solidFill>
              </a:rPr>
              <a:t>- Akkord og gældseftergivelse</a:t>
            </a:r>
            <a:endParaRPr lang="da-DK" sz="2000" dirty="0">
              <a:solidFill>
                <a:schemeClr val="accent2"/>
              </a:solidFill>
            </a:endParaRPr>
          </a:p>
        </p:txBody>
      </p:sp>
    </p:spTree>
    <p:extLst>
      <p:ext uri="{BB962C8B-B14F-4D97-AF65-F5344CB8AC3E}">
        <p14:creationId xmlns:p14="http://schemas.microsoft.com/office/powerpoint/2010/main" val="2487092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22</a:t>
            </a:fld>
            <a:endParaRPr lang="en-GB" dirty="0"/>
          </a:p>
        </p:txBody>
      </p:sp>
      <p:sp>
        <p:nvSpPr>
          <p:cNvPr id="142341" name="Rectangle 5"/>
          <p:cNvSpPr>
            <a:spLocks noGrp="1"/>
          </p:cNvSpPr>
          <p:nvPr>
            <p:ph idx="1"/>
          </p:nvPr>
        </p:nvSpPr>
        <p:spPr>
          <a:xfrm>
            <a:off x="396000" y="1340768"/>
            <a:ext cx="8352000" cy="5112567"/>
          </a:xfrm>
        </p:spPr>
        <p:txBody>
          <a:bodyPr/>
          <a:lstStyle/>
          <a:p>
            <a:pPr eaLnBrk="1" hangingPunct="1">
              <a:spcAft>
                <a:spcPts val="0"/>
              </a:spcAft>
            </a:pPr>
            <a:r>
              <a:rPr lang="da-DK" b="1" dirty="0" smtClean="0"/>
              <a:t>Den skattemæssige behandling </a:t>
            </a:r>
            <a:r>
              <a:rPr lang="da-DK" b="1" dirty="0" smtClean="0">
                <a:solidFill>
                  <a:schemeClr val="accent3"/>
                </a:solidFill>
              </a:rPr>
              <a:t>ALTID</a:t>
            </a:r>
            <a:r>
              <a:rPr lang="da-DK" b="1" dirty="0" smtClean="0"/>
              <a:t> efter </a:t>
            </a:r>
            <a:r>
              <a:rPr lang="da-DK" b="1" dirty="0" smtClean="0">
                <a:solidFill>
                  <a:schemeClr val="accent3"/>
                </a:solidFill>
              </a:rPr>
              <a:t>KONKRET VURDERING</a:t>
            </a:r>
          </a:p>
          <a:p>
            <a:pPr lvl="1" eaLnBrk="1" hangingPunct="1">
              <a:spcAft>
                <a:spcPts val="0"/>
              </a:spcAft>
            </a:pPr>
            <a:endParaRPr lang="da-DK" dirty="0" smtClean="0"/>
          </a:p>
          <a:p>
            <a:pPr marL="0" lvl="1" indent="0" eaLnBrk="1" hangingPunct="1">
              <a:buNone/>
            </a:pPr>
            <a:r>
              <a:rPr lang="da-DK" b="1" dirty="0" smtClean="0">
                <a:solidFill>
                  <a:schemeClr val="accent2"/>
                </a:solidFill>
              </a:rPr>
              <a:t>Når der er tale om non-recourse lån</a:t>
            </a:r>
          </a:p>
          <a:p>
            <a:pPr marL="174625" lvl="2" indent="-174625">
              <a:spcAft>
                <a:spcPts val="0"/>
              </a:spcAft>
              <a:buFont typeface="Arial" panose="020B0604020202020204" pitchFamily="34" charset="0"/>
              <a:buChar char="•"/>
            </a:pPr>
            <a:r>
              <a:rPr lang="da-DK" dirty="0" smtClean="0">
                <a:solidFill>
                  <a:schemeClr val="accent1"/>
                </a:solidFill>
              </a:rPr>
              <a:t>Da efter praksis en skattepligtig kursgevinst - ikke gældseftergivelse</a:t>
            </a:r>
          </a:p>
          <a:p>
            <a:pPr lvl="1" eaLnBrk="1" hangingPunct="1">
              <a:spcAft>
                <a:spcPts val="0"/>
              </a:spcAft>
            </a:pPr>
            <a:endParaRPr lang="da-DK" dirty="0" smtClean="0"/>
          </a:p>
          <a:p>
            <a:pPr marL="0" lvl="1" indent="0" eaLnBrk="1" hangingPunct="1">
              <a:buNone/>
            </a:pPr>
            <a:r>
              <a:rPr lang="da-DK" b="1" dirty="0" smtClean="0">
                <a:solidFill>
                  <a:schemeClr val="accent3"/>
                </a:solidFill>
              </a:rPr>
              <a:t>Når der ikke er tale om non-recourse lån</a:t>
            </a:r>
          </a:p>
          <a:p>
            <a:pPr marL="174625" lvl="2" indent="-174625">
              <a:buFont typeface="Arial" panose="020B0604020202020204" pitchFamily="34" charset="0"/>
              <a:buChar char="•"/>
            </a:pPr>
            <a:r>
              <a:rPr lang="da-DK" dirty="0" smtClean="0">
                <a:solidFill>
                  <a:schemeClr val="accent1"/>
                </a:solidFill>
              </a:rPr>
              <a:t>Skattemæssigt en gældseftergivelse</a:t>
            </a:r>
          </a:p>
          <a:p>
            <a:pPr marL="174625" lvl="2" indent="-174625">
              <a:buFont typeface="Arial" panose="020B0604020202020204" pitchFamily="34" charset="0"/>
              <a:buChar char="•"/>
            </a:pPr>
            <a:r>
              <a:rPr lang="da-DK" dirty="0" smtClean="0">
                <a:solidFill>
                  <a:schemeClr val="accent1"/>
                </a:solidFill>
              </a:rPr>
              <a:t>Hvis resthæftelse ikke er indbetalt, beskatning af den del af gælds-eftergivelsen, som forholdsmæssigt svarer til kommanditistens anpart</a:t>
            </a:r>
          </a:p>
          <a:p>
            <a:pPr marL="174625" lvl="2" indent="-174625">
              <a:buFont typeface="Arial" panose="020B0604020202020204" pitchFamily="34" charset="0"/>
              <a:buChar char="•"/>
            </a:pPr>
            <a:r>
              <a:rPr lang="da-DK" dirty="0" smtClean="0">
                <a:solidFill>
                  <a:schemeClr val="accent1"/>
                </a:solidFill>
              </a:rPr>
              <a:t>Hvis resthæftelse er indbetalt - ingen beskatning af eftergivelse</a:t>
            </a:r>
          </a:p>
          <a:p>
            <a:pPr marL="174625" lvl="2" indent="-174625">
              <a:buFont typeface="Arial" panose="020B0604020202020204" pitchFamily="34" charset="0"/>
              <a:buChar char="•"/>
            </a:pPr>
            <a:r>
              <a:rPr lang="da-DK" dirty="0" smtClean="0">
                <a:solidFill>
                  <a:schemeClr val="accent1"/>
                </a:solidFill>
              </a:rPr>
              <a:t>Undtagelse hertil, hvis eftergivelse kan henføres til en gæld, hvorpå der er kaution, der er godskrevet indskudskonto. Da skal eftergivelse reducere fradragskonto, og evt. negativt beløb beskattes</a:t>
            </a:r>
          </a:p>
          <a:p>
            <a:pPr marL="174625" lvl="2" indent="-174625">
              <a:buFont typeface="Arial" panose="020B0604020202020204" pitchFamily="34" charset="0"/>
              <a:buChar char="•"/>
            </a:pPr>
            <a:r>
              <a:rPr lang="da-DK" dirty="0" smtClean="0">
                <a:solidFill>
                  <a:schemeClr val="accent1"/>
                </a:solidFill>
              </a:rPr>
              <a:t>Hvis fradragskonto  tidligere er reduceret med udbyderhonorar mv., kan der argumenteres for, at en (tilsvarende) andel af negativt beløb ikke skal beskattes</a:t>
            </a:r>
          </a:p>
        </p:txBody>
      </p:sp>
      <p:sp>
        <p:nvSpPr>
          <p:cNvPr id="142340" name="Rectangle 4"/>
          <p:cNvSpPr>
            <a:spLocks noGrp="1"/>
          </p:cNvSpPr>
          <p:nvPr>
            <p:ph type="title"/>
          </p:nvPr>
        </p:nvSpPr>
        <p:spPr/>
        <p:txBody>
          <a:bodyPr>
            <a:noAutofit/>
          </a:bodyPr>
          <a:lstStyle/>
          <a:p>
            <a:pPr>
              <a:lnSpc>
                <a:spcPct val="100000"/>
              </a:lnSpc>
            </a:pPr>
            <a:r>
              <a:rPr lang="da-DK" dirty="0" smtClean="0"/>
              <a:t>Rekonstruktioner mv.</a:t>
            </a:r>
            <a:br>
              <a:rPr lang="da-DK" dirty="0" smtClean="0"/>
            </a:br>
            <a:r>
              <a:rPr lang="da-DK" sz="2000" dirty="0" smtClean="0">
                <a:solidFill>
                  <a:schemeClr val="accent2"/>
                </a:solidFill>
              </a:rPr>
              <a:t>- Akkord og gældseftergivelse</a:t>
            </a:r>
            <a:endParaRPr lang="da-DK" sz="2000" dirty="0">
              <a:solidFill>
                <a:schemeClr val="accent2"/>
              </a:solidFill>
            </a:endParaRPr>
          </a:p>
        </p:txBody>
      </p:sp>
    </p:spTree>
    <p:extLst>
      <p:ext uri="{BB962C8B-B14F-4D97-AF65-F5344CB8AC3E}">
        <p14:creationId xmlns:p14="http://schemas.microsoft.com/office/powerpoint/2010/main" val="628710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C930C4B-088A-4393-8865-6E52BFE32DD0}" type="slidenum">
              <a:rPr lang="en-GB" smtClean="0"/>
              <a:pPr/>
              <a:t>23</a:t>
            </a:fld>
            <a:endParaRPr lang="en-GB" dirty="0"/>
          </a:p>
        </p:txBody>
      </p:sp>
      <p:sp>
        <p:nvSpPr>
          <p:cNvPr id="149508" name="Rectangle 4"/>
          <p:cNvSpPr>
            <a:spLocks noGrp="1"/>
          </p:cNvSpPr>
          <p:nvPr>
            <p:ph type="ctrTitle"/>
          </p:nvPr>
        </p:nvSpPr>
        <p:spPr/>
        <p:txBody>
          <a:bodyPr>
            <a:noAutofit/>
          </a:bodyPr>
          <a:lstStyle/>
          <a:p>
            <a:r>
              <a:rPr lang="da-DK" sz="5200" dirty="0" smtClean="0"/>
              <a:t>Lån og finansielle kontrakter</a:t>
            </a:r>
            <a:endParaRPr lang="da-DK" sz="5200" dirty="0"/>
          </a:p>
        </p:txBody>
      </p:sp>
    </p:spTree>
    <p:extLst>
      <p:ext uri="{BB962C8B-B14F-4D97-AF65-F5344CB8AC3E}">
        <p14:creationId xmlns:p14="http://schemas.microsoft.com/office/powerpoint/2010/main" val="3388570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24</a:t>
            </a:fld>
            <a:endParaRPr lang="en-GB" dirty="0"/>
          </a:p>
        </p:txBody>
      </p:sp>
      <p:sp>
        <p:nvSpPr>
          <p:cNvPr id="142341" name="Rectangle 5"/>
          <p:cNvSpPr>
            <a:spLocks noGrp="1"/>
          </p:cNvSpPr>
          <p:nvPr>
            <p:ph idx="1"/>
          </p:nvPr>
        </p:nvSpPr>
        <p:spPr>
          <a:xfrm>
            <a:off x="396000" y="1412775"/>
            <a:ext cx="8352000" cy="4898025"/>
          </a:xfrm>
        </p:spPr>
        <p:txBody>
          <a:bodyPr/>
          <a:lstStyle/>
          <a:p>
            <a:pPr marL="0" lvl="1" indent="0">
              <a:buNone/>
            </a:pPr>
            <a:r>
              <a:rPr lang="da-DK" b="1" dirty="0" smtClean="0"/>
              <a:t>SKM 2014.15 SR</a:t>
            </a:r>
            <a:endParaRPr lang="da-DK" b="1" dirty="0"/>
          </a:p>
          <a:p>
            <a:pPr lvl="1"/>
            <a:r>
              <a:rPr lang="da-DK" dirty="0" smtClean="0"/>
              <a:t>Helejet anpartsselskab ønskede at erhverve en andel af et tilgodehavende ved K/S, hvori selskabets hovedanpartshaver var investor med en 10% andel</a:t>
            </a:r>
          </a:p>
          <a:p>
            <a:pPr lvl="1"/>
            <a:endParaRPr lang="da-DK" dirty="0"/>
          </a:p>
          <a:p>
            <a:pPr lvl="1"/>
            <a:r>
              <a:rPr lang="da-DK" dirty="0" smtClean="0"/>
              <a:t>Skatterådet fandt, at hovedanpartshaveren ville være skattepligtig af lånet i forhold til sin ejerandel i K/S, hvis selskabet erhvervede fordring mod K/S - som ulovligt anpartshaverlån</a:t>
            </a:r>
          </a:p>
          <a:p>
            <a:pPr marL="0" lvl="1" indent="0">
              <a:buNone/>
            </a:pPr>
            <a:endParaRPr lang="da-DK" dirty="0"/>
          </a:p>
          <a:p>
            <a:pPr marL="0" lvl="1" indent="0" algn="ctr">
              <a:buNone/>
            </a:pPr>
            <a:r>
              <a:rPr lang="da-DK" b="1" dirty="0" smtClean="0">
                <a:solidFill>
                  <a:schemeClr val="accent3"/>
                </a:solidFill>
              </a:rPr>
              <a:t>Ulovlige aktionærlån har nogle særdeles</a:t>
            </a:r>
          </a:p>
          <a:p>
            <a:pPr marL="0" lvl="1" indent="0" algn="ctr">
              <a:buNone/>
            </a:pPr>
            <a:r>
              <a:rPr lang="da-DK" b="1" dirty="0" smtClean="0">
                <a:solidFill>
                  <a:schemeClr val="accent3"/>
                </a:solidFill>
              </a:rPr>
              <a:t>hårde skattemæssige konsekvenser</a:t>
            </a:r>
          </a:p>
          <a:p>
            <a:pPr marL="0" lvl="1" indent="0" algn="ctr">
              <a:buNone/>
            </a:pPr>
            <a:endParaRPr lang="da-DK" b="1" dirty="0" smtClean="0">
              <a:solidFill>
                <a:schemeClr val="accent2"/>
              </a:solidFill>
            </a:endParaRPr>
          </a:p>
          <a:p>
            <a:pPr marL="0" lvl="1" indent="0" algn="ctr">
              <a:buNone/>
            </a:pPr>
            <a:r>
              <a:rPr lang="da-DK" b="1" dirty="0" smtClean="0">
                <a:solidFill>
                  <a:schemeClr val="accent2"/>
                </a:solidFill>
              </a:rPr>
              <a:t>Derfor bør sådanne transaktioner undgås!</a:t>
            </a:r>
          </a:p>
          <a:p>
            <a:pPr marL="0" lvl="1" indent="0">
              <a:buNone/>
            </a:pPr>
            <a:endParaRPr lang="da-DK" dirty="0" smtClean="0"/>
          </a:p>
          <a:p>
            <a:pPr lvl="1"/>
            <a:endParaRPr lang="da-DK" dirty="0" smtClean="0"/>
          </a:p>
        </p:txBody>
      </p:sp>
      <p:sp>
        <p:nvSpPr>
          <p:cNvPr id="142340" name="Rectangle 4"/>
          <p:cNvSpPr>
            <a:spLocks noGrp="1"/>
          </p:cNvSpPr>
          <p:nvPr>
            <p:ph type="title"/>
          </p:nvPr>
        </p:nvSpPr>
        <p:spPr/>
        <p:txBody>
          <a:bodyPr>
            <a:normAutofit fontScale="90000"/>
          </a:bodyPr>
          <a:lstStyle/>
          <a:p>
            <a:pPr>
              <a:lnSpc>
                <a:spcPct val="100000"/>
              </a:lnSpc>
            </a:pPr>
            <a:r>
              <a:rPr lang="da-DK" sz="2700" dirty="0" smtClean="0"/>
              <a:t>Lån</a:t>
            </a:r>
            <a:br>
              <a:rPr lang="da-DK" sz="2700" dirty="0" smtClean="0"/>
            </a:br>
            <a:r>
              <a:rPr lang="da-DK" sz="2700" dirty="0" smtClean="0">
                <a:solidFill>
                  <a:schemeClr val="accent2"/>
                </a:solidFill>
              </a:rPr>
              <a:t>-</a:t>
            </a:r>
            <a:r>
              <a:rPr lang="da-DK" sz="2200" dirty="0" smtClean="0">
                <a:solidFill>
                  <a:schemeClr val="accent2"/>
                </a:solidFill>
              </a:rPr>
              <a:t> Pas på med lån fra eget selskab</a:t>
            </a:r>
            <a:endParaRPr lang="da-DK" dirty="0">
              <a:solidFill>
                <a:schemeClr val="accent2"/>
              </a:solidFill>
            </a:endParaRPr>
          </a:p>
        </p:txBody>
      </p:sp>
    </p:spTree>
    <p:extLst>
      <p:ext uri="{BB962C8B-B14F-4D97-AF65-F5344CB8AC3E}">
        <p14:creationId xmlns:p14="http://schemas.microsoft.com/office/powerpoint/2010/main" val="26128658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25</a:t>
            </a:fld>
            <a:endParaRPr lang="en-GB" dirty="0"/>
          </a:p>
        </p:txBody>
      </p:sp>
      <p:sp>
        <p:nvSpPr>
          <p:cNvPr id="142341" name="Rectangle 5"/>
          <p:cNvSpPr>
            <a:spLocks noGrp="1"/>
          </p:cNvSpPr>
          <p:nvPr>
            <p:ph idx="1"/>
          </p:nvPr>
        </p:nvSpPr>
        <p:spPr>
          <a:xfrm>
            <a:off x="396000" y="1412775"/>
            <a:ext cx="8352000" cy="4898025"/>
          </a:xfrm>
        </p:spPr>
        <p:txBody>
          <a:bodyPr/>
          <a:lstStyle/>
          <a:p>
            <a:pPr marL="0" lvl="1" indent="0">
              <a:buNone/>
            </a:pPr>
            <a:r>
              <a:rPr lang="da-DK" b="1" dirty="0" smtClean="0"/>
              <a:t>SKM 2014.211 LSR</a:t>
            </a:r>
            <a:endParaRPr lang="da-DK" b="1" dirty="0"/>
          </a:p>
          <a:p>
            <a:pPr lvl="1"/>
            <a:r>
              <a:rPr lang="da-DK" dirty="0" smtClean="0"/>
              <a:t>Landmand omlagde rente-/valutaswap</a:t>
            </a:r>
          </a:p>
          <a:p>
            <a:pPr lvl="1"/>
            <a:r>
              <a:rPr lang="da-DK" dirty="0" smtClean="0"/>
              <a:t>Gik fra EUR til CHF og måtte efterfølgende tage et lagertab på 5,1 mio.kr.</a:t>
            </a:r>
          </a:p>
          <a:p>
            <a:pPr lvl="1"/>
            <a:r>
              <a:rPr lang="da-DK" dirty="0" smtClean="0"/>
              <a:t>Det bagved liggende lån var i hele perioden samme DKK lån</a:t>
            </a:r>
          </a:p>
          <a:p>
            <a:pPr lvl="1"/>
            <a:endParaRPr lang="da-DK" dirty="0" smtClean="0"/>
          </a:p>
          <a:p>
            <a:pPr lvl="1"/>
            <a:r>
              <a:rPr lang="da-DK" dirty="0" smtClean="0"/>
              <a:t>Landsskatteretten fandt, at man ved omlægning skal se på swappens </a:t>
            </a:r>
            <a:r>
              <a:rPr lang="da-DK" dirty="0"/>
              <a:t>tekniske/syntetiske </a:t>
            </a:r>
            <a:r>
              <a:rPr lang="da-DK" dirty="0" smtClean="0"/>
              <a:t>hovedstol, som var på 25 mio.kr</a:t>
            </a:r>
            <a:r>
              <a:rPr lang="da-DK" dirty="0"/>
              <a:t>., </a:t>
            </a:r>
            <a:r>
              <a:rPr lang="da-DK" dirty="0" smtClean="0"/>
              <a:t>som ikke holdt sig inden for restgælden på den erhvervsmæssige gæld (på 20 mio.kr.)</a:t>
            </a:r>
          </a:p>
          <a:p>
            <a:pPr marL="0" lvl="1" indent="0">
              <a:buNone/>
            </a:pPr>
            <a:endParaRPr lang="da-DK" dirty="0"/>
          </a:p>
          <a:p>
            <a:pPr marL="0" lvl="1" indent="0" algn="ctr">
              <a:buNone/>
            </a:pPr>
            <a:r>
              <a:rPr lang="da-DK" b="1" dirty="0" smtClean="0">
                <a:solidFill>
                  <a:schemeClr val="accent2"/>
                </a:solidFill>
              </a:rPr>
              <a:t>Derfor ikke en erhvervsmæssig finansiel kontrakt</a:t>
            </a:r>
          </a:p>
          <a:p>
            <a:pPr marL="0" lvl="1" indent="0" algn="ctr">
              <a:buNone/>
            </a:pPr>
            <a:r>
              <a:rPr lang="da-DK" b="1" dirty="0" smtClean="0">
                <a:solidFill>
                  <a:schemeClr val="accent2"/>
                </a:solidFill>
              </a:rPr>
              <a:t>og tabet kunne derfor kun fremføres</a:t>
            </a:r>
          </a:p>
          <a:p>
            <a:pPr marL="0" lvl="1" indent="0" algn="ctr">
              <a:buNone/>
            </a:pPr>
            <a:r>
              <a:rPr lang="da-DK" b="1" dirty="0" smtClean="0">
                <a:solidFill>
                  <a:schemeClr val="accent2"/>
                </a:solidFill>
              </a:rPr>
              <a:t>til modregning i senere fortjenester…</a:t>
            </a:r>
            <a:endParaRPr lang="da-DK" dirty="0" smtClean="0"/>
          </a:p>
        </p:txBody>
      </p:sp>
      <p:sp>
        <p:nvSpPr>
          <p:cNvPr id="142340" name="Rectangle 4"/>
          <p:cNvSpPr>
            <a:spLocks noGrp="1"/>
          </p:cNvSpPr>
          <p:nvPr>
            <p:ph type="title"/>
          </p:nvPr>
        </p:nvSpPr>
        <p:spPr/>
        <p:txBody>
          <a:bodyPr>
            <a:noAutofit/>
          </a:bodyPr>
          <a:lstStyle/>
          <a:p>
            <a:pPr>
              <a:lnSpc>
                <a:spcPct val="100000"/>
              </a:lnSpc>
            </a:pPr>
            <a:r>
              <a:rPr lang="da-DK" dirty="0" smtClean="0"/>
              <a:t>Swap</a:t>
            </a:r>
            <a:br>
              <a:rPr lang="da-DK" dirty="0" smtClean="0"/>
            </a:br>
            <a:r>
              <a:rPr lang="da-DK" sz="2000" dirty="0">
                <a:solidFill>
                  <a:schemeClr val="accent2"/>
                </a:solidFill>
              </a:rPr>
              <a:t>-</a:t>
            </a:r>
            <a:r>
              <a:rPr lang="da-DK" sz="2000" dirty="0" smtClean="0">
                <a:solidFill>
                  <a:schemeClr val="accent2"/>
                </a:solidFill>
              </a:rPr>
              <a:t> Pas på med omlægninger</a:t>
            </a:r>
            <a:endParaRPr lang="da-DK" sz="2000" dirty="0">
              <a:solidFill>
                <a:schemeClr val="accent2"/>
              </a:solidFill>
            </a:endParaRPr>
          </a:p>
        </p:txBody>
      </p:sp>
    </p:spTree>
    <p:extLst>
      <p:ext uri="{BB962C8B-B14F-4D97-AF65-F5344CB8AC3E}">
        <p14:creationId xmlns:p14="http://schemas.microsoft.com/office/powerpoint/2010/main" val="3012416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6"/>
          <p:cNvSpPr txBox="1">
            <a:spLocks noChangeArrowheads="1"/>
          </p:cNvSpPr>
          <p:nvPr/>
        </p:nvSpPr>
        <p:spPr bwMode="auto">
          <a:xfrm>
            <a:off x="411133" y="5209302"/>
            <a:ext cx="6224618" cy="1184940"/>
          </a:xfrm>
          <a:prstGeom prst="rect">
            <a:avLst/>
          </a:prstGeom>
          <a:noFill/>
          <a:ln w="9525">
            <a:noFill/>
            <a:miter lim="800000"/>
            <a:headEnd/>
            <a:tailEnd/>
          </a:ln>
          <a:effectLst/>
        </p:spPr>
        <p:txBody>
          <a:bodyPr wrap="square" lIns="0" tIns="0" rIns="0" bIns="0">
            <a:spAutoFit/>
          </a:bodyPr>
          <a:lstStyle/>
          <a:p>
            <a:r>
              <a:rPr lang="da-DK" sz="700" b="1" dirty="0" smtClean="0">
                <a:latin typeface="Arial" pitchFamily="34" charset="0"/>
                <a:cs typeface="Arial" pitchFamily="34" charset="0"/>
              </a:rPr>
              <a:t>Om Deloitte Consulting – Fra idé til virkelighed</a:t>
            </a:r>
          </a:p>
          <a:p>
            <a:r>
              <a:rPr lang="da-DK" sz="700" dirty="0" smtClean="0">
                <a:latin typeface="Arial" pitchFamily="34" charset="0"/>
                <a:cs typeface="Arial" pitchFamily="34" charset="0"/>
              </a:rPr>
              <a:t>Deloitte Consulting fokuserer på udvikling og effektivisering af kundernes organisation, kerneprocesser, økonomistyring og it for at bidrage til realisering af kundernes strategiske målsætninger. Vi kender den offentlige og private sektor til bunds og kombinerer vores faglige kompetencer med evnen til at lede, </a:t>
            </a:r>
            <a:br>
              <a:rPr lang="da-DK" sz="700" dirty="0" smtClean="0">
                <a:latin typeface="Arial" pitchFamily="34" charset="0"/>
                <a:cs typeface="Arial" pitchFamily="34" charset="0"/>
              </a:rPr>
            </a:br>
            <a:r>
              <a:rPr lang="da-DK" sz="700" dirty="0" smtClean="0">
                <a:latin typeface="Arial" pitchFamily="34" charset="0"/>
                <a:cs typeface="Arial" pitchFamily="34" charset="0"/>
              </a:rPr>
              <a:t>styre og gennemføre projekter i komplekse miljøer. Det kan være som rådgivere eller som ansvarlige for processer fra idéstadie til implementering.</a:t>
            </a:r>
          </a:p>
          <a:p>
            <a:endParaRPr lang="da-DK" sz="700" b="1" dirty="0" smtClean="0">
              <a:latin typeface="Arial" pitchFamily="34" charset="0"/>
              <a:cs typeface="Arial" pitchFamily="34" charset="0"/>
            </a:endParaRPr>
          </a:p>
          <a:p>
            <a:r>
              <a:rPr lang="da-DK" sz="700" b="1" dirty="0" smtClean="0">
                <a:latin typeface="Arial" pitchFamily="34" charset="0"/>
                <a:cs typeface="Arial" pitchFamily="34" charset="0"/>
              </a:rPr>
              <a:t>Deloitte Touche Tohmatsu Limited</a:t>
            </a:r>
          </a:p>
          <a:p>
            <a:r>
              <a:rPr lang="da-DK" sz="700" dirty="0" smtClean="0">
                <a:latin typeface="Arial" pitchFamily="34" charset="0"/>
                <a:cs typeface="Arial" pitchFamily="34" charset="0"/>
              </a:rPr>
              <a:t>Deloitte er en betegnelse for Deloitte Touche Tohmatsu Limited, der er et britisk selskab med begrænset ansvar, og dets netværk af medlemsfirmaer. Hvert medlemsfirma udgør en separat og uafhængig juridisk enhed. Vi henviser til www.deloitte.com/about for en udførlig beskrivelse af den juridiske struktur i Deloitte Touche Tohmatsu Limited og dets medlemsfirmaer.</a:t>
            </a:r>
          </a:p>
          <a:p>
            <a:endParaRPr lang="da-DK" sz="700" dirty="0" smtClean="0">
              <a:latin typeface="Arial" pitchFamily="34" charset="0"/>
              <a:cs typeface="Arial" pitchFamily="34" charset="0"/>
            </a:endParaRPr>
          </a:p>
          <a:p>
            <a:r>
              <a:rPr lang="da-DK" sz="700" dirty="0" smtClean="0">
                <a:latin typeface="Arial" pitchFamily="34" charset="0"/>
                <a:cs typeface="Arial" pitchFamily="34" charset="0"/>
              </a:rPr>
              <a:t>© 2014 Deloitte Statsautoriseret Revisionspartnerselskab. Medlem af Deloitte Touche Tohmatsu Limited</a:t>
            </a:r>
            <a:endParaRPr lang="da-DK" sz="700" dirty="0">
              <a:latin typeface="Arial" pitchFamily="34" charset="0"/>
              <a:cs typeface="Arial" pitchFamily="34" charset="0"/>
            </a:endParaRPr>
          </a:p>
        </p:txBody>
      </p:sp>
      <p:pic>
        <p:nvPicPr>
          <p:cNvPr id="4" name="Picture 19" descr="DEL_PRI_RGB"/>
          <p:cNvPicPr>
            <a:picLocks noChangeAspect="1" noChangeArrowheads="1"/>
          </p:cNvPicPr>
          <p:nvPr/>
        </p:nvPicPr>
        <p:blipFill>
          <a:blip r:embed="rId3" cstate="print"/>
          <a:srcRect l="11237" t="27428" r="9845" b="25551"/>
          <a:stretch>
            <a:fillRect/>
          </a:stretch>
        </p:blipFill>
        <p:spPr bwMode="auto">
          <a:xfrm>
            <a:off x="313200" y="2930400"/>
            <a:ext cx="3795712" cy="896937"/>
          </a:xfrm>
          <a:prstGeom prst="rect">
            <a:avLst/>
          </a:prstGeom>
          <a:noFill/>
          <a:ln w="9525">
            <a:noFill/>
            <a:miter lim="800000"/>
            <a:headEnd/>
            <a:tailEnd/>
          </a:ln>
        </p:spPr>
      </p:pic>
      <p:sp>
        <p:nvSpPr>
          <p:cNvPr id="2" name="TextBox 1"/>
          <p:cNvSpPr txBox="1"/>
          <p:nvPr/>
        </p:nvSpPr>
        <p:spPr>
          <a:xfrm>
            <a:off x="5353724" y="6286520"/>
            <a:ext cx="3312368" cy="107722"/>
          </a:xfrm>
          <a:prstGeom prst="rect">
            <a:avLst/>
          </a:prstGeom>
          <a:noFill/>
        </p:spPr>
        <p:txBody>
          <a:bodyPr wrap="square" lIns="0" tIns="0" rIns="0" bIns="0" rtlCol="0">
            <a:spAutoFit/>
          </a:bodyPr>
          <a:lstStyle/>
          <a:p>
            <a:pPr algn="r"/>
            <a:r>
              <a:rPr lang="da-DK" sz="700" dirty="0" smtClean="0"/>
              <a:t>T:AFD2100/002901/Seminarer/K/S Administration - april 2014 - SJO.pptx</a:t>
            </a:r>
          </a:p>
        </p:txBody>
      </p:sp>
    </p:spTree>
    <p:extLst>
      <p:ext uri="{BB962C8B-B14F-4D97-AF65-F5344CB8AC3E}">
        <p14:creationId xmlns:p14="http://schemas.microsoft.com/office/powerpoint/2010/main" val="1103428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3</a:t>
            </a:fld>
            <a:endParaRPr lang="en-GB" dirty="0"/>
          </a:p>
        </p:txBody>
      </p:sp>
      <p:sp>
        <p:nvSpPr>
          <p:cNvPr id="142341" name="Rectangle 5"/>
          <p:cNvSpPr>
            <a:spLocks noGrp="1"/>
          </p:cNvSpPr>
          <p:nvPr>
            <p:ph idx="1"/>
          </p:nvPr>
        </p:nvSpPr>
        <p:spPr/>
        <p:txBody>
          <a:bodyPr/>
          <a:lstStyle/>
          <a:p>
            <a:pPr>
              <a:spcBef>
                <a:spcPts val="0"/>
              </a:spcBef>
              <a:tabLst>
                <a:tab pos="4264369" algn="r"/>
              </a:tabLst>
            </a:pPr>
            <a:r>
              <a:rPr lang="da-DK" sz="1800" b="1" dirty="0" smtClean="0">
                <a:solidFill>
                  <a:schemeClr val="accent2"/>
                </a:solidFill>
              </a:rPr>
              <a:t>Udbyderhonorar</a:t>
            </a:r>
            <a:endParaRPr lang="da-DK" sz="1800" b="1" dirty="0">
              <a:solidFill>
                <a:schemeClr val="accent2"/>
              </a:solidFill>
            </a:endParaRPr>
          </a:p>
          <a:p>
            <a:pPr marL="452438" indent="-452438">
              <a:spcBef>
                <a:spcPts val="0"/>
              </a:spcBef>
              <a:buFont typeface="+mj-lt"/>
              <a:buAutoNum type="arabicParenR"/>
              <a:tabLst>
                <a:tab pos="4264369" algn="r"/>
              </a:tabLst>
            </a:pPr>
            <a:r>
              <a:rPr lang="da-DK" sz="1800" dirty="0">
                <a:solidFill>
                  <a:schemeClr val="accent1"/>
                </a:solidFill>
              </a:rPr>
              <a:t>Status på </a:t>
            </a:r>
            <a:r>
              <a:rPr lang="da-DK" sz="1800" dirty="0" smtClean="0">
                <a:solidFill>
                  <a:schemeClr val="accent1"/>
                </a:solidFill>
              </a:rPr>
              <a:t>retspraksis</a:t>
            </a:r>
          </a:p>
          <a:p>
            <a:pPr marL="452438" indent="-452438">
              <a:spcBef>
                <a:spcPts val="0"/>
              </a:spcBef>
              <a:spcAft>
                <a:spcPts val="0"/>
              </a:spcAft>
              <a:buFont typeface="+mj-lt"/>
              <a:buAutoNum type="arabicParenR"/>
              <a:tabLst>
                <a:tab pos="4264369" algn="r"/>
              </a:tabLst>
            </a:pPr>
            <a:r>
              <a:rPr lang="da-DK" sz="1800" dirty="0" smtClean="0">
                <a:solidFill>
                  <a:schemeClr val="accent1"/>
                </a:solidFill>
              </a:rPr>
              <a:t>Salg </a:t>
            </a:r>
            <a:r>
              <a:rPr lang="da-DK" sz="1800" dirty="0">
                <a:solidFill>
                  <a:schemeClr val="accent1"/>
                </a:solidFill>
              </a:rPr>
              <a:t>af brugte anparter </a:t>
            </a:r>
            <a:r>
              <a:rPr lang="da-DK" sz="1800" dirty="0" smtClean="0">
                <a:solidFill>
                  <a:schemeClr val="accent1"/>
                </a:solidFill>
              </a:rPr>
              <a:t>(udbyderhonorar)</a:t>
            </a:r>
            <a:endParaRPr lang="da-DK" sz="1800" dirty="0">
              <a:solidFill>
                <a:schemeClr val="accent1"/>
              </a:solidFill>
            </a:endParaRPr>
          </a:p>
          <a:p>
            <a:pPr marL="452438" indent="-452438">
              <a:spcBef>
                <a:spcPts val="0"/>
              </a:spcBef>
              <a:buFont typeface="Arial" panose="020B0604020202020204" pitchFamily="34" charset="0"/>
              <a:buChar char="•"/>
              <a:tabLst>
                <a:tab pos="4264369" algn="r"/>
              </a:tabLst>
            </a:pPr>
            <a:endParaRPr lang="da-DK" sz="1800" dirty="0">
              <a:solidFill>
                <a:schemeClr val="accent1"/>
              </a:solidFill>
            </a:endParaRPr>
          </a:p>
          <a:p>
            <a:pPr marL="452438" indent="-452438">
              <a:spcBef>
                <a:spcPts val="0"/>
              </a:spcBef>
              <a:tabLst>
                <a:tab pos="4264369" algn="r"/>
              </a:tabLst>
            </a:pPr>
            <a:r>
              <a:rPr lang="da-DK" sz="1800" b="1" dirty="0">
                <a:solidFill>
                  <a:schemeClr val="accent3"/>
                </a:solidFill>
              </a:rPr>
              <a:t>Fradragskonto</a:t>
            </a:r>
          </a:p>
          <a:p>
            <a:pPr marL="452438" indent="-452438">
              <a:spcBef>
                <a:spcPts val="0"/>
              </a:spcBef>
              <a:buFont typeface="+mj-lt"/>
              <a:buAutoNum type="arabicParenR" startAt="3"/>
              <a:tabLst>
                <a:tab pos="4264369" algn="r"/>
              </a:tabLst>
            </a:pPr>
            <a:r>
              <a:rPr lang="da-DK" sz="1800" dirty="0">
                <a:solidFill>
                  <a:schemeClr val="accent1"/>
                </a:solidFill>
              </a:rPr>
              <a:t>”Teknikken” til </a:t>
            </a:r>
            <a:r>
              <a:rPr lang="da-DK" sz="1800" dirty="0" smtClean="0">
                <a:solidFill>
                  <a:schemeClr val="accent1"/>
                </a:solidFill>
              </a:rPr>
              <a:t>fradrags-begrænsning</a:t>
            </a:r>
            <a:endParaRPr lang="da-DK" sz="1800" dirty="0">
              <a:solidFill>
                <a:schemeClr val="accent1"/>
              </a:solidFill>
            </a:endParaRPr>
          </a:p>
          <a:p>
            <a:pPr marL="452438" indent="-452438">
              <a:spcBef>
                <a:spcPts val="0"/>
              </a:spcBef>
              <a:buFont typeface="+mj-lt"/>
              <a:buAutoNum type="arabicParenR" startAt="3"/>
              <a:tabLst>
                <a:tab pos="4264369" algn="r"/>
              </a:tabLst>
            </a:pPr>
            <a:r>
              <a:rPr lang="da-DK" sz="1800" dirty="0">
                <a:solidFill>
                  <a:schemeClr val="accent1"/>
                </a:solidFill>
              </a:rPr>
              <a:t>Egne omkostninger påvirker ikke fradragskontoen</a:t>
            </a:r>
          </a:p>
          <a:p>
            <a:pPr marL="452438" indent="-452438">
              <a:spcBef>
                <a:spcPts val="0"/>
              </a:spcBef>
              <a:spcAft>
                <a:spcPts val="0"/>
              </a:spcAft>
              <a:buFont typeface="+mj-lt"/>
              <a:buAutoNum type="arabicParenR" startAt="3"/>
              <a:tabLst>
                <a:tab pos="4264369" algn="r"/>
              </a:tabLst>
            </a:pPr>
            <a:r>
              <a:rPr lang="da-DK" sz="1800" dirty="0">
                <a:solidFill>
                  <a:schemeClr val="accent1"/>
                </a:solidFill>
              </a:rPr>
              <a:t>Formuetab påvirker </a:t>
            </a:r>
            <a:r>
              <a:rPr lang="da-DK" sz="1800" dirty="0" smtClean="0">
                <a:solidFill>
                  <a:schemeClr val="accent1"/>
                </a:solidFill>
              </a:rPr>
              <a:t>fradrags-kontoen</a:t>
            </a:r>
            <a:endParaRPr lang="da-DK" sz="1800" dirty="0">
              <a:solidFill>
                <a:schemeClr val="accent1"/>
              </a:solidFill>
            </a:endParaRPr>
          </a:p>
          <a:p>
            <a:pPr marL="452438" indent="-452438">
              <a:spcBef>
                <a:spcPts val="0"/>
              </a:spcBef>
              <a:buFont typeface="Arial" panose="020B0604020202020204" pitchFamily="34" charset="0"/>
              <a:buChar char="•"/>
              <a:tabLst>
                <a:tab pos="4264369" algn="r"/>
              </a:tabLst>
            </a:pPr>
            <a:endParaRPr lang="da-DK" sz="1800" dirty="0">
              <a:solidFill>
                <a:schemeClr val="accent1"/>
              </a:solidFill>
            </a:endParaRPr>
          </a:p>
          <a:p>
            <a:pPr marL="452438" indent="-452438">
              <a:spcBef>
                <a:spcPts val="0"/>
              </a:spcBef>
              <a:tabLst>
                <a:tab pos="4264369" algn="r"/>
              </a:tabLst>
            </a:pPr>
            <a:r>
              <a:rPr lang="da-DK" sz="1800" b="1" dirty="0">
                <a:solidFill>
                  <a:schemeClr val="accent2"/>
                </a:solidFill>
              </a:rPr>
              <a:t>K/S og VO</a:t>
            </a:r>
          </a:p>
          <a:p>
            <a:pPr marL="452438" indent="-452438">
              <a:spcBef>
                <a:spcPts val="0"/>
              </a:spcBef>
              <a:buFont typeface="+mj-lt"/>
              <a:buAutoNum type="arabicParenR" startAt="6"/>
              <a:tabLst>
                <a:tab pos="4264369" algn="r"/>
              </a:tabLst>
            </a:pPr>
            <a:r>
              <a:rPr lang="da-DK" sz="1800" dirty="0">
                <a:solidFill>
                  <a:schemeClr val="accent1"/>
                </a:solidFill>
              </a:rPr>
              <a:t>Optimer din VO - man kan (næsten) blæse og have mel i munden!</a:t>
            </a:r>
          </a:p>
        </p:txBody>
      </p:sp>
      <p:sp>
        <p:nvSpPr>
          <p:cNvPr id="2" name="Content Placeholder 1"/>
          <p:cNvSpPr>
            <a:spLocks noGrp="1"/>
          </p:cNvSpPr>
          <p:nvPr>
            <p:ph idx="12"/>
          </p:nvPr>
        </p:nvSpPr>
        <p:spPr/>
        <p:txBody>
          <a:bodyPr/>
          <a:lstStyle/>
          <a:p>
            <a:pPr>
              <a:spcBef>
                <a:spcPts val="0"/>
              </a:spcBef>
              <a:tabLst>
                <a:tab pos="4264369" algn="r"/>
              </a:tabLst>
            </a:pPr>
            <a:r>
              <a:rPr lang="da-DK" sz="1800" b="1" dirty="0">
                <a:solidFill>
                  <a:schemeClr val="accent3"/>
                </a:solidFill>
              </a:rPr>
              <a:t>Kautionsforpligtelser</a:t>
            </a:r>
          </a:p>
          <a:p>
            <a:pPr marL="452438" indent="-452438">
              <a:spcBef>
                <a:spcPts val="0"/>
              </a:spcBef>
              <a:buFont typeface="+mj-lt"/>
              <a:buAutoNum type="arabicParenR" startAt="7"/>
              <a:tabLst>
                <a:tab pos="4264369" algn="r"/>
              </a:tabLst>
            </a:pPr>
            <a:r>
              <a:rPr lang="da-DK" sz="1800" dirty="0"/>
              <a:t>Hvad skal der til, for at kaution kan tillægges fradragskonto?</a:t>
            </a:r>
          </a:p>
          <a:p>
            <a:pPr marL="452438" indent="-452438">
              <a:spcBef>
                <a:spcPts val="0"/>
              </a:spcBef>
              <a:buFont typeface="+mj-lt"/>
              <a:buAutoNum type="arabicParenR" startAt="7"/>
              <a:tabLst>
                <a:tab pos="4264369" algn="r"/>
              </a:tabLst>
            </a:pPr>
            <a:r>
              <a:rPr lang="da-DK" sz="1800" dirty="0"/>
              <a:t>Kaution, der går videre end den procentvise hæftelse</a:t>
            </a:r>
          </a:p>
          <a:p>
            <a:pPr marL="452438" indent="-452438">
              <a:spcBef>
                <a:spcPts val="0"/>
              </a:spcBef>
              <a:spcAft>
                <a:spcPts val="0"/>
              </a:spcAft>
              <a:buFont typeface="+mj-lt"/>
              <a:buAutoNum type="arabicParenR" startAt="7"/>
              <a:tabLst>
                <a:tab pos="4264369" algn="r"/>
              </a:tabLst>
            </a:pPr>
            <a:r>
              <a:rPr lang="da-DK" sz="1800" dirty="0"/>
              <a:t>Kaution, hvor afdrag giver </a:t>
            </a:r>
            <a:r>
              <a:rPr lang="da-DK" sz="1800" dirty="0" smtClean="0"/>
              <a:t>nedskrivning </a:t>
            </a:r>
            <a:r>
              <a:rPr lang="da-DK" sz="1800" dirty="0"/>
              <a:t>på resthæftelse</a:t>
            </a:r>
          </a:p>
          <a:p>
            <a:pPr marL="452438" indent="-452438">
              <a:spcBef>
                <a:spcPts val="0"/>
              </a:spcBef>
              <a:buFont typeface="Arial" panose="020B0604020202020204" pitchFamily="34" charset="0"/>
              <a:buChar char="•"/>
              <a:tabLst>
                <a:tab pos="4264369" algn="r"/>
              </a:tabLst>
            </a:pPr>
            <a:endParaRPr lang="da-DK" sz="1800" dirty="0"/>
          </a:p>
          <a:p>
            <a:pPr marL="452438" indent="-452438">
              <a:spcBef>
                <a:spcPts val="0"/>
              </a:spcBef>
              <a:tabLst>
                <a:tab pos="4264369" algn="r"/>
              </a:tabLst>
            </a:pPr>
            <a:r>
              <a:rPr lang="da-DK" sz="1800" b="1" dirty="0">
                <a:solidFill>
                  <a:schemeClr val="accent2"/>
                </a:solidFill>
              </a:rPr>
              <a:t>Rekonstruktioner mv.</a:t>
            </a:r>
          </a:p>
          <a:p>
            <a:pPr marL="452438" indent="-452438">
              <a:spcBef>
                <a:spcPts val="0"/>
              </a:spcBef>
              <a:spcAft>
                <a:spcPts val="0"/>
              </a:spcAft>
              <a:buFont typeface="+mj-lt"/>
              <a:buAutoNum type="arabicParenR" startAt="10"/>
              <a:tabLst>
                <a:tab pos="4264369" algn="r"/>
              </a:tabLst>
            </a:pPr>
            <a:r>
              <a:rPr lang="da-DK" sz="1800" dirty="0"/>
              <a:t>Akkord og </a:t>
            </a:r>
            <a:r>
              <a:rPr lang="da-DK" sz="1800" dirty="0" smtClean="0"/>
              <a:t>gældseftergivelse - hvordan </a:t>
            </a:r>
            <a:r>
              <a:rPr lang="da-DK" sz="1800" dirty="0"/>
              <a:t>påvirker det </a:t>
            </a:r>
            <a:r>
              <a:rPr lang="da-DK" sz="1800" dirty="0" smtClean="0"/>
              <a:t>fradrags-kontoen</a:t>
            </a:r>
            <a:r>
              <a:rPr lang="da-DK" sz="1800" dirty="0"/>
              <a:t>?</a:t>
            </a:r>
          </a:p>
          <a:p>
            <a:pPr marL="452438" indent="-452438">
              <a:spcBef>
                <a:spcPts val="0"/>
              </a:spcBef>
              <a:buFont typeface="Arial" panose="020B0604020202020204" pitchFamily="34" charset="0"/>
              <a:buChar char="•"/>
              <a:tabLst>
                <a:tab pos="4264369" algn="r"/>
              </a:tabLst>
            </a:pPr>
            <a:endParaRPr lang="da-DK" sz="1800" dirty="0"/>
          </a:p>
          <a:p>
            <a:pPr marL="452438" indent="-452438">
              <a:spcBef>
                <a:spcPts val="0"/>
              </a:spcBef>
              <a:tabLst>
                <a:tab pos="4264369" algn="r"/>
              </a:tabLst>
            </a:pPr>
            <a:r>
              <a:rPr lang="da-DK" sz="1800" b="1" dirty="0">
                <a:solidFill>
                  <a:schemeClr val="accent3"/>
                </a:solidFill>
              </a:rPr>
              <a:t>Lån og finansielle kontrakter</a:t>
            </a:r>
          </a:p>
          <a:p>
            <a:pPr marL="452438" indent="-452438">
              <a:spcBef>
                <a:spcPts val="0"/>
              </a:spcBef>
              <a:buFont typeface="+mj-lt"/>
              <a:buAutoNum type="arabicParenR" startAt="11"/>
              <a:tabLst>
                <a:tab pos="4264369" algn="r"/>
              </a:tabLst>
            </a:pPr>
            <a:r>
              <a:rPr lang="da-DK" sz="1800" dirty="0" smtClean="0"/>
              <a:t>Lånefinansiering/sikkerhedsstillel-se </a:t>
            </a:r>
            <a:r>
              <a:rPr lang="da-DK" sz="1800" dirty="0"/>
              <a:t>via eget selskab </a:t>
            </a:r>
            <a:r>
              <a:rPr lang="da-DK" sz="1800" dirty="0" smtClean="0"/>
              <a:t>- </a:t>
            </a:r>
            <a:r>
              <a:rPr lang="da-DK" sz="1800" b="1" dirty="0"/>
              <a:t>PAS PÅ</a:t>
            </a:r>
            <a:r>
              <a:rPr lang="da-DK" sz="1800" b="1" dirty="0" smtClean="0"/>
              <a:t>!</a:t>
            </a:r>
            <a:endParaRPr lang="da-DK" sz="1800" b="1" dirty="0"/>
          </a:p>
          <a:p>
            <a:pPr marL="452438" indent="-452438">
              <a:spcBef>
                <a:spcPts val="0"/>
              </a:spcBef>
              <a:buFont typeface="+mj-lt"/>
              <a:buAutoNum type="arabicParenR" startAt="11"/>
              <a:tabLst>
                <a:tab pos="4264369" algn="r"/>
              </a:tabLst>
            </a:pPr>
            <a:r>
              <a:rPr lang="da-DK" sz="1800" dirty="0" smtClean="0"/>
              <a:t>Renteswap</a:t>
            </a:r>
            <a:endParaRPr lang="da-DK" sz="1800" dirty="0"/>
          </a:p>
        </p:txBody>
      </p:sp>
      <p:sp>
        <p:nvSpPr>
          <p:cNvPr id="142340" name="Rectangle 4"/>
          <p:cNvSpPr>
            <a:spLocks noGrp="1"/>
          </p:cNvSpPr>
          <p:nvPr>
            <p:ph type="title"/>
          </p:nvPr>
        </p:nvSpPr>
        <p:spPr/>
        <p:txBody>
          <a:bodyPr>
            <a:normAutofit/>
          </a:bodyPr>
          <a:lstStyle/>
          <a:p>
            <a:pPr>
              <a:lnSpc>
                <a:spcPct val="100000"/>
              </a:lnSpc>
            </a:pPr>
            <a:r>
              <a:rPr lang="da-DK" dirty="0" smtClean="0"/>
              <a:t>Agenda</a:t>
            </a:r>
            <a:endParaRPr lang="da-DK" sz="2000" dirty="0"/>
          </a:p>
        </p:txBody>
      </p:sp>
    </p:spTree>
    <p:extLst>
      <p:ext uri="{BB962C8B-B14F-4D97-AF65-F5344CB8AC3E}">
        <p14:creationId xmlns:p14="http://schemas.microsoft.com/office/powerpoint/2010/main" val="3830241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EF6BEC93-8760-4132-8C64-184340B6B38D}" type="slidenum">
              <a:rPr lang="en-GB" smtClean="0"/>
              <a:pPr/>
              <a:t>4</a:t>
            </a:fld>
            <a:endParaRPr lang="en-GB" dirty="0"/>
          </a:p>
        </p:txBody>
      </p:sp>
      <p:sp>
        <p:nvSpPr>
          <p:cNvPr id="167938" name="Rectangle 2"/>
          <p:cNvSpPr>
            <a:spLocks noGrp="1"/>
          </p:cNvSpPr>
          <p:nvPr>
            <p:ph type="ctrTitle"/>
          </p:nvPr>
        </p:nvSpPr>
        <p:spPr/>
        <p:txBody>
          <a:bodyPr>
            <a:noAutofit/>
          </a:bodyPr>
          <a:lstStyle/>
          <a:p>
            <a:r>
              <a:rPr lang="da-DK" sz="5200" dirty="0" smtClean="0"/>
              <a:t>Udbyderhonorar</a:t>
            </a:r>
            <a:endParaRPr lang="da-DK" dirty="0"/>
          </a:p>
        </p:txBody>
      </p:sp>
    </p:spTree>
    <p:extLst>
      <p:ext uri="{BB962C8B-B14F-4D97-AF65-F5344CB8AC3E}">
        <p14:creationId xmlns:p14="http://schemas.microsoft.com/office/powerpoint/2010/main" val="3573840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5</a:t>
            </a:fld>
            <a:endParaRPr lang="en-GB" dirty="0"/>
          </a:p>
        </p:txBody>
      </p:sp>
      <p:sp>
        <p:nvSpPr>
          <p:cNvPr id="142341" name="Rectangle 5"/>
          <p:cNvSpPr>
            <a:spLocks noGrp="1"/>
          </p:cNvSpPr>
          <p:nvPr>
            <p:ph idx="1"/>
          </p:nvPr>
        </p:nvSpPr>
        <p:spPr>
          <a:xfrm>
            <a:off x="396000" y="1412775"/>
            <a:ext cx="8352000" cy="4898025"/>
          </a:xfrm>
        </p:spPr>
        <p:txBody>
          <a:bodyPr/>
          <a:lstStyle/>
          <a:p>
            <a:pPr eaLnBrk="1" hangingPunct="1">
              <a:spcAft>
                <a:spcPts val="1200"/>
              </a:spcAft>
            </a:pPr>
            <a:r>
              <a:rPr lang="da-DK" b="1" dirty="0" smtClean="0">
                <a:solidFill>
                  <a:schemeClr val="accent1"/>
                </a:solidFill>
              </a:rPr>
              <a:t>SKAT håndhæver udbyderhonorarer</a:t>
            </a:r>
          </a:p>
          <a:p>
            <a:pPr lvl="1" eaLnBrk="1" hangingPunct="1">
              <a:spcAft>
                <a:spcPts val="1200"/>
              </a:spcAft>
            </a:pPr>
            <a:r>
              <a:rPr lang="da-DK" dirty="0" smtClean="0"/>
              <a:t>Som hovedregel ud fra prospektmaterialerne</a:t>
            </a:r>
          </a:p>
          <a:p>
            <a:pPr lvl="1" eaLnBrk="1" hangingPunct="1">
              <a:spcAft>
                <a:spcPts val="1200"/>
              </a:spcAft>
            </a:pPr>
            <a:r>
              <a:rPr lang="da-DK" dirty="0" smtClean="0"/>
              <a:t>For ejendomme se SKAT på forskellen mellem udbyders købspris og salgsprisen til kommanditselskabet. Merpris som udgangspunkt udbyderhonorar - kommanditister har herefter bevisbyrde for, om der er omkostninger, der relaterer sig til selve ejendomskøbet (tinglysning mv.)</a:t>
            </a:r>
          </a:p>
          <a:p>
            <a:pPr lvl="1">
              <a:spcAft>
                <a:spcPts val="0"/>
              </a:spcAft>
            </a:pPr>
            <a:r>
              <a:rPr lang="da-DK" dirty="0" smtClean="0"/>
              <a:t>Kan </a:t>
            </a:r>
            <a:r>
              <a:rPr lang="da-DK" dirty="0"/>
              <a:t>ikke tillægges ejendommens anskaffelsessum eller reducere salgssummen </a:t>
            </a:r>
            <a:r>
              <a:rPr lang="da-DK" dirty="0" smtClean="0"/>
              <a:t>- </a:t>
            </a:r>
            <a:r>
              <a:rPr lang="da-DK" dirty="0"/>
              <a:t>heller ikke på avance efter EBL (</a:t>
            </a:r>
            <a:r>
              <a:rPr lang="da-DK" dirty="0" smtClean="0"/>
              <a:t>SKM 2014.116 LSR og SKM 2014.176 LSR)</a:t>
            </a:r>
          </a:p>
          <a:p>
            <a:pPr marL="0" lvl="1" indent="0">
              <a:spcAft>
                <a:spcPts val="0"/>
              </a:spcAft>
              <a:buNone/>
            </a:pPr>
            <a:endParaRPr lang="da-DK" dirty="0"/>
          </a:p>
          <a:p>
            <a:pPr marL="0" lvl="1" indent="0" algn="ctr" eaLnBrk="1" hangingPunct="1">
              <a:spcBef>
                <a:spcPts val="600"/>
              </a:spcBef>
              <a:buNone/>
            </a:pPr>
            <a:r>
              <a:rPr lang="da-DK" b="1" dirty="0" smtClean="0">
                <a:solidFill>
                  <a:schemeClr val="accent2"/>
                </a:solidFill>
              </a:rPr>
              <a:t>SKAT synes at være af den opfattelse,</a:t>
            </a:r>
          </a:p>
          <a:p>
            <a:pPr marL="0" lvl="1" indent="0" algn="ctr" eaLnBrk="1" hangingPunct="1">
              <a:buNone/>
            </a:pPr>
            <a:r>
              <a:rPr lang="da-DK" b="1" dirty="0" smtClean="0">
                <a:solidFill>
                  <a:schemeClr val="accent2"/>
                </a:solidFill>
              </a:rPr>
              <a:t>at der ved alle passive investeringsprojekter</a:t>
            </a:r>
          </a:p>
          <a:p>
            <a:pPr marL="0" lvl="1" indent="0" algn="ctr" eaLnBrk="1" hangingPunct="1">
              <a:buNone/>
            </a:pPr>
            <a:r>
              <a:rPr lang="da-DK" b="1" dirty="0" smtClean="0">
                <a:solidFill>
                  <a:schemeClr val="accent2"/>
                </a:solidFill>
              </a:rPr>
              <a:t>indgår et ikke-fradragsberettiget honorar til udbyder</a:t>
            </a:r>
          </a:p>
          <a:p>
            <a:pPr marL="0" lvl="1" indent="0" algn="ctr" eaLnBrk="1" hangingPunct="1">
              <a:buNone/>
            </a:pPr>
            <a:r>
              <a:rPr lang="da-DK" b="1" dirty="0" smtClean="0">
                <a:solidFill>
                  <a:schemeClr val="accent2"/>
                </a:solidFill>
              </a:rPr>
              <a:t>for etablering af virksomheden!</a:t>
            </a:r>
          </a:p>
        </p:txBody>
      </p:sp>
      <p:sp>
        <p:nvSpPr>
          <p:cNvPr id="142340" name="Rectangle 4"/>
          <p:cNvSpPr>
            <a:spLocks noGrp="1"/>
          </p:cNvSpPr>
          <p:nvPr>
            <p:ph type="title"/>
          </p:nvPr>
        </p:nvSpPr>
        <p:spPr/>
        <p:txBody>
          <a:bodyPr>
            <a:normAutofit fontScale="90000"/>
          </a:bodyPr>
          <a:lstStyle/>
          <a:p>
            <a:pPr>
              <a:lnSpc>
                <a:spcPct val="100000"/>
              </a:lnSpc>
            </a:pPr>
            <a:r>
              <a:rPr lang="da-DK" sz="2700" dirty="0" smtClean="0"/>
              <a:t>Udbyderhonorar</a:t>
            </a:r>
            <a:r>
              <a:rPr lang="da-DK" dirty="0" smtClean="0"/>
              <a:t/>
            </a:r>
            <a:br>
              <a:rPr lang="da-DK" dirty="0" smtClean="0"/>
            </a:br>
            <a:r>
              <a:rPr lang="da-DK" sz="2200" dirty="0" smtClean="0">
                <a:solidFill>
                  <a:schemeClr val="accent2"/>
                </a:solidFill>
              </a:rPr>
              <a:t>- </a:t>
            </a:r>
            <a:r>
              <a:rPr lang="da-DK" sz="2200" dirty="0">
                <a:solidFill>
                  <a:schemeClr val="accent2"/>
                </a:solidFill>
              </a:rPr>
              <a:t>s</a:t>
            </a:r>
            <a:r>
              <a:rPr lang="da-DK" sz="2200" dirty="0" smtClean="0">
                <a:solidFill>
                  <a:schemeClr val="accent2"/>
                </a:solidFill>
              </a:rPr>
              <a:t>tatus på retspraksis</a:t>
            </a:r>
            <a:endParaRPr lang="da-DK" sz="2200" dirty="0">
              <a:solidFill>
                <a:schemeClr val="accent2"/>
              </a:solidFill>
            </a:endParaRPr>
          </a:p>
        </p:txBody>
      </p:sp>
    </p:spTree>
    <p:extLst>
      <p:ext uri="{BB962C8B-B14F-4D97-AF65-F5344CB8AC3E}">
        <p14:creationId xmlns:p14="http://schemas.microsoft.com/office/powerpoint/2010/main" val="1202743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6</a:t>
            </a:fld>
            <a:endParaRPr lang="en-GB" dirty="0"/>
          </a:p>
        </p:txBody>
      </p:sp>
      <p:sp>
        <p:nvSpPr>
          <p:cNvPr id="142341" name="Rectangle 5"/>
          <p:cNvSpPr>
            <a:spLocks noGrp="1"/>
          </p:cNvSpPr>
          <p:nvPr>
            <p:ph idx="1"/>
          </p:nvPr>
        </p:nvSpPr>
        <p:spPr>
          <a:xfrm>
            <a:off x="396000" y="1412775"/>
            <a:ext cx="8352000" cy="4898025"/>
          </a:xfrm>
        </p:spPr>
        <p:txBody>
          <a:bodyPr/>
          <a:lstStyle/>
          <a:p>
            <a:pPr eaLnBrk="1" hangingPunct="1"/>
            <a:r>
              <a:rPr lang="da-DK" dirty="0" smtClean="0">
                <a:solidFill>
                  <a:schemeClr val="accent1"/>
                </a:solidFill>
              </a:rPr>
              <a:t>Skal en andel af </a:t>
            </a:r>
            <a:r>
              <a:rPr lang="da-DK" dirty="0" smtClean="0">
                <a:solidFill>
                  <a:schemeClr val="accent1"/>
                </a:solidFill>
              </a:rPr>
              <a:t>overdragelsessummen </a:t>
            </a:r>
            <a:r>
              <a:rPr lang="da-DK" dirty="0" smtClean="0">
                <a:solidFill>
                  <a:schemeClr val="accent1"/>
                </a:solidFill>
              </a:rPr>
              <a:t>være til andel af udbyderhonorar, skal parterne selv aftale dette i overdragelsesaftalen ved fordeling af den aftalte overdragelsessum!</a:t>
            </a:r>
          </a:p>
          <a:p>
            <a:pPr lvl="1" eaLnBrk="1" hangingPunct="1"/>
            <a:endParaRPr lang="da-DK" dirty="0" smtClean="0"/>
          </a:p>
          <a:p>
            <a:pPr marL="0" lvl="1" indent="0" eaLnBrk="1" hangingPunct="1">
              <a:buNone/>
            </a:pPr>
            <a:r>
              <a:rPr lang="da-DK" b="1" dirty="0" smtClean="0"/>
              <a:t>SKM 2014.176</a:t>
            </a:r>
          </a:p>
          <a:p>
            <a:pPr marL="0" lvl="1" indent="0" eaLnBrk="1" hangingPunct="1">
              <a:buNone/>
            </a:pPr>
            <a:r>
              <a:rPr lang="da-DK" dirty="0" smtClean="0"/>
              <a:t>SKAT har ikke pligt til at forholde sig til fordelingen. Når der er tale om overdragelse mellem uafhængige parter, har SKAT som udgangspunkt ikke noget grundlag for at tilsidesætte fordeling…..</a:t>
            </a:r>
          </a:p>
          <a:p>
            <a:pPr marL="0" lvl="1" indent="0" eaLnBrk="1" hangingPunct="1">
              <a:buNone/>
            </a:pPr>
            <a:r>
              <a:rPr lang="da-DK" dirty="0" smtClean="0"/>
              <a:t>…..og når der ikke i aftalen er henført noget til udbyderhonorar, har SKAT heller ikke noget ønske om at forholde sig til fordelingen!</a:t>
            </a:r>
          </a:p>
          <a:p>
            <a:pPr marL="0" lvl="1" indent="0" eaLnBrk="1" hangingPunct="1">
              <a:buNone/>
            </a:pPr>
            <a:endParaRPr lang="da-DK" dirty="0"/>
          </a:p>
          <a:p>
            <a:pPr marL="0" lvl="1" indent="0" eaLnBrk="1" hangingPunct="1">
              <a:buNone/>
            </a:pPr>
            <a:r>
              <a:rPr lang="da-DK" b="1" dirty="0" smtClean="0">
                <a:solidFill>
                  <a:schemeClr val="accent1"/>
                </a:solidFill>
              </a:rPr>
              <a:t>DERFOR</a:t>
            </a:r>
          </a:p>
          <a:p>
            <a:pPr marL="0" lvl="1" indent="0" eaLnBrk="1" hangingPunct="1">
              <a:buNone/>
            </a:pPr>
            <a:r>
              <a:rPr lang="da-DK" b="1" dirty="0" smtClean="0">
                <a:solidFill>
                  <a:schemeClr val="accent2"/>
                </a:solidFill>
              </a:rPr>
              <a:t>HUSK selv at være omhyggelig med overdragelsesaftale</a:t>
            </a:r>
          </a:p>
        </p:txBody>
      </p:sp>
      <p:sp>
        <p:nvSpPr>
          <p:cNvPr id="142340" name="Rectangle 4"/>
          <p:cNvSpPr>
            <a:spLocks noGrp="1"/>
          </p:cNvSpPr>
          <p:nvPr>
            <p:ph type="title"/>
          </p:nvPr>
        </p:nvSpPr>
        <p:spPr/>
        <p:txBody>
          <a:bodyPr>
            <a:normAutofit fontScale="90000"/>
          </a:bodyPr>
          <a:lstStyle/>
          <a:p>
            <a:pPr>
              <a:lnSpc>
                <a:spcPct val="100000"/>
              </a:lnSpc>
            </a:pPr>
            <a:r>
              <a:rPr lang="da-DK" sz="2700" dirty="0" smtClean="0"/>
              <a:t>Udbyderhonorar</a:t>
            </a:r>
            <a:br>
              <a:rPr lang="da-DK" sz="2700" dirty="0" smtClean="0"/>
            </a:br>
            <a:r>
              <a:rPr lang="da-DK" sz="2200" dirty="0" smtClean="0">
                <a:solidFill>
                  <a:schemeClr val="accent2"/>
                </a:solidFill>
              </a:rPr>
              <a:t>- når der er tale om brugte anparter</a:t>
            </a:r>
            <a:endParaRPr lang="da-DK" sz="2200" dirty="0">
              <a:solidFill>
                <a:schemeClr val="accent2"/>
              </a:solidFill>
            </a:endParaRPr>
          </a:p>
        </p:txBody>
      </p:sp>
    </p:spTree>
    <p:extLst>
      <p:ext uri="{BB962C8B-B14F-4D97-AF65-F5344CB8AC3E}">
        <p14:creationId xmlns:p14="http://schemas.microsoft.com/office/powerpoint/2010/main" val="2692237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8A8B25A6-1C1D-4B60-8EA1-654522706341}" type="slidenum">
              <a:rPr lang="en-GB" smtClean="0"/>
              <a:pPr/>
              <a:t>7</a:t>
            </a:fld>
            <a:endParaRPr lang="en-GB" dirty="0"/>
          </a:p>
        </p:txBody>
      </p:sp>
      <p:sp>
        <p:nvSpPr>
          <p:cNvPr id="166914" name="Rectangle 2"/>
          <p:cNvSpPr>
            <a:spLocks noGrp="1"/>
          </p:cNvSpPr>
          <p:nvPr>
            <p:ph type="ctrTitle"/>
          </p:nvPr>
        </p:nvSpPr>
        <p:spPr/>
        <p:txBody>
          <a:bodyPr>
            <a:noAutofit/>
          </a:bodyPr>
          <a:lstStyle/>
          <a:p>
            <a:r>
              <a:rPr lang="da-DK" dirty="0" smtClean="0"/>
              <a:t>Fradragskonto</a:t>
            </a:r>
            <a:endParaRPr lang="da-DK" dirty="0"/>
          </a:p>
        </p:txBody>
      </p:sp>
    </p:spTree>
    <p:extLst>
      <p:ext uri="{BB962C8B-B14F-4D97-AF65-F5344CB8AC3E}">
        <p14:creationId xmlns:p14="http://schemas.microsoft.com/office/powerpoint/2010/main" val="2166929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fld id="{B7557490-7D1C-4E7F-B075-7AFE81093C2A}" type="slidenum">
              <a:rPr lang="en-GB" smtClean="0"/>
              <a:pPr/>
              <a:t>8</a:t>
            </a:fld>
            <a:endParaRPr lang="en-GB" dirty="0"/>
          </a:p>
        </p:txBody>
      </p:sp>
      <p:sp>
        <p:nvSpPr>
          <p:cNvPr id="142341" name="Rectangle 5"/>
          <p:cNvSpPr>
            <a:spLocks noGrp="1"/>
          </p:cNvSpPr>
          <p:nvPr>
            <p:ph idx="1"/>
          </p:nvPr>
        </p:nvSpPr>
        <p:spPr>
          <a:xfrm>
            <a:off x="396000" y="1412775"/>
            <a:ext cx="8352000" cy="4898025"/>
          </a:xfrm>
        </p:spPr>
        <p:txBody>
          <a:bodyPr/>
          <a:lstStyle/>
          <a:p>
            <a:pPr eaLnBrk="1" hangingPunct="1"/>
            <a:r>
              <a:rPr lang="da-DK" b="1" dirty="0" smtClean="0">
                <a:solidFill>
                  <a:schemeClr val="accent1"/>
                </a:solidFill>
              </a:rPr>
              <a:t>K/S er civilretligt et selvstændigt skatteobjekt </a:t>
            </a:r>
            <a:r>
              <a:rPr lang="da-DK" b="1" dirty="0" smtClean="0">
                <a:solidFill>
                  <a:schemeClr val="accent1"/>
                </a:solidFill>
              </a:rPr>
              <a:t>- </a:t>
            </a:r>
            <a:r>
              <a:rPr lang="da-DK" b="1" dirty="0" smtClean="0">
                <a:solidFill>
                  <a:schemeClr val="accent1"/>
                </a:solidFill>
              </a:rPr>
              <a:t>men skattemæssigt </a:t>
            </a:r>
            <a:r>
              <a:rPr lang="da-DK" b="1" dirty="0" smtClean="0">
                <a:solidFill>
                  <a:schemeClr val="accent1"/>
                </a:solidFill>
              </a:rPr>
              <a:t>er et </a:t>
            </a:r>
            <a:r>
              <a:rPr lang="da-DK" b="1" dirty="0" smtClean="0">
                <a:solidFill>
                  <a:schemeClr val="accent1"/>
                </a:solidFill>
              </a:rPr>
              <a:t>K/S </a:t>
            </a:r>
            <a:r>
              <a:rPr lang="da-DK" b="1" dirty="0" smtClean="0">
                <a:solidFill>
                  <a:schemeClr val="accent1"/>
                </a:solidFill>
              </a:rPr>
              <a:t>”</a:t>
            </a:r>
            <a:r>
              <a:rPr lang="da-DK" b="1" dirty="0" smtClean="0">
                <a:solidFill>
                  <a:schemeClr val="accent1"/>
                </a:solidFill>
              </a:rPr>
              <a:t>transparent”</a:t>
            </a:r>
            <a:endParaRPr lang="da-DK" b="1" dirty="0" smtClean="0">
              <a:solidFill>
                <a:schemeClr val="accent1"/>
              </a:solidFill>
            </a:endParaRPr>
          </a:p>
          <a:p>
            <a:pPr marL="174625" indent="-174625" eaLnBrk="1" hangingPunct="1">
              <a:buFont typeface="Arial" panose="020B0604020202020204" pitchFamily="34" charset="0"/>
              <a:buChar char="•"/>
            </a:pPr>
            <a:r>
              <a:rPr lang="da-DK" dirty="0" smtClean="0">
                <a:solidFill>
                  <a:schemeClr val="accent1"/>
                </a:solidFill>
              </a:rPr>
              <a:t>Investor </a:t>
            </a:r>
            <a:r>
              <a:rPr lang="da-DK" dirty="0" smtClean="0">
                <a:solidFill>
                  <a:schemeClr val="accent1"/>
                </a:solidFill>
              </a:rPr>
              <a:t>beskattes personligt af resultatandel</a:t>
            </a:r>
          </a:p>
          <a:p>
            <a:pPr marL="174625" indent="-174625" eaLnBrk="1" hangingPunct="1">
              <a:spcAft>
                <a:spcPts val="0"/>
              </a:spcAft>
              <a:buFont typeface="Arial" panose="020B0604020202020204" pitchFamily="34" charset="0"/>
              <a:buChar char="•"/>
            </a:pPr>
            <a:r>
              <a:rPr lang="da-DK" dirty="0" smtClean="0">
                <a:solidFill>
                  <a:schemeClr val="accent1"/>
                </a:solidFill>
              </a:rPr>
              <a:t>Underskud kan modregnes i anden indkomst, f.eks. lønindkomst</a:t>
            </a:r>
          </a:p>
          <a:p>
            <a:pPr lvl="1" eaLnBrk="1" hangingPunct="1">
              <a:lnSpc>
                <a:spcPts val="1600"/>
              </a:lnSpc>
              <a:spcAft>
                <a:spcPts val="0"/>
              </a:spcAft>
            </a:pPr>
            <a:endParaRPr lang="da-DK" dirty="0" smtClean="0"/>
          </a:p>
          <a:p>
            <a:pPr lvl="1"/>
            <a:r>
              <a:rPr lang="da-DK" dirty="0" smtClean="0"/>
              <a:t>Ved f.eks. et ApS kan underskud kun modregnes i øvrig indkomst i </a:t>
            </a:r>
            <a:r>
              <a:rPr lang="da-DK" dirty="0" smtClean="0"/>
              <a:t>selskabet </a:t>
            </a:r>
            <a:r>
              <a:rPr lang="da-DK" dirty="0" smtClean="0"/>
              <a:t>(evt. med sambeskatning</a:t>
            </a:r>
            <a:r>
              <a:rPr lang="da-DK" dirty="0" smtClean="0"/>
              <a:t>)</a:t>
            </a:r>
          </a:p>
          <a:p>
            <a:pPr lvl="1"/>
            <a:r>
              <a:rPr lang="da-DK" dirty="0" smtClean="0"/>
              <a:t>Underskud bortfalder, </a:t>
            </a:r>
            <a:r>
              <a:rPr lang="da-DK" dirty="0" smtClean="0"/>
              <a:t>hvis selskabet </a:t>
            </a:r>
            <a:r>
              <a:rPr lang="da-DK" dirty="0" smtClean="0"/>
              <a:t>lukker</a:t>
            </a:r>
          </a:p>
          <a:p>
            <a:pPr lvl="1">
              <a:spcAft>
                <a:spcPts val="0"/>
              </a:spcAft>
            </a:pPr>
            <a:r>
              <a:rPr lang="da-DK" dirty="0" smtClean="0"/>
              <a:t>Investor </a:t>
            </a:r>
            <a:r>
              <a:rPr lang="da-DK" dirty="0" smtClean="0"/>
              <a:t>taber kun sin kapital, men kan til gengæld ikke få gavn af selskabets uudnyttede </a:t>
            </a:r>
            <a:r>
              <a:rPr lang="da-DK" dirty="0" smtClean="0"/>
              <a:t>underskud</a:t>
            </a:r>
            <a:endParaRPr lang="da-DK" dirty="0" smtClean="0"/>
          </a:p>
          <a:p>
            <a:pPr marL="0" lvl="1" indent="0" eaLnBrk="1" hangingPunct="1">
              <a:lnSpc>
                <a:spcPts val="1600"/>
              </a:lnSpc>
              <a:spcAft>
                <a:spcPts val="0"/>
              </a:spcAft>
              <a:buNone/>
            </a:pPr>
            <a:endParaRPr lang="da-DK" dirty="0"/>
          </a:p>
          <a:p>
            <a:pPr lvl="1">
              <a:spcAft>
                <a:spcPts val="0"/>
              </a:spcAft>
            </a:pPr>
            <a:r>
              <a:rPr lang="da-DK" dirty="0" smtClean="0"/>
              <a:t>For at sikre en fornuftig sammenhæng mellem indskud og fradrag, kan der ikke opnås højere tab end den kapital, der er indskudt/hæftes </a:t>
            </a:r>
            <a:r>
              <a:rPr lang="da-DK" dirty="0" smtClean="0"/>
              <a:t>for</a:t>
            </a:r>
            <a:endParaRPr lang="da-DK" dirty="0" smtClean="0"/>
          </a:p>
          <a:p>
            <a:pPr marL="0" lvl="1" indent="0" eaLnBrk="1" hangingPunct="1">
              <a:spcAft>
                <a:spcPts val="0"/>
              </a:spcAft>
              <a:buNone/>
            </a:pPr>
            <a:endParaRPr lang="da-DK" dirty="0" smtClean="0"/>
          </a:p>
          <a:p>
            <a:pPr marL="0" lvl="1" indent="0" algn="ctr" eaLnBrk="1" hangingPunct="1">
              <a:buNone/>
            </a:pPr>
            <a:r>
              <a:rPr lang="da-DK" b="1" dirty="0" smtClean="0">
                <a:solidFill>
                  <a:schemeClr val="accent3"/>
                </a:solidFill>
              </a:rPr>
              <a:t>= Fradragskonto udtryk for den (resterende) hæftelse</a:t>
            </a:r>
            <a:r>
              <a:rPr lang="da-DK" b="1" dirty="0" smtClean="0">
                <a:solidFill>
                  <a:schemeClr val="accent3"/>
                </a:solidFill>
              </a:rPr>
              <a:t>,</a:t>
            </a:r>
          </a:p>
          <a:p>
            <a:pPr marL="0" lvl="1" indent="0" algn="ctr" eaLnBrk="1" hangingPunct="1">
              <a:buNone/>
            </a:pPr>
            <a:r>
              <a:rPr lang="da-DK" b="1" dirty="0" smtClean="0">
                <a:solidFill>
                  <a:schemeClr val="accent3"/>
                </a:solidFill>
              </a:rPr>
              <a:t>der </a:t>
            </a:r>
            <a:r>
              <a:rPr lang="da-DK" b="1" dirty="0" smtClean="0">
                <a:solidFill>
                  <a:schemeClr val="accent3"/>
                </a:solidFill>
              </a:rPr>
              <a:t>kan opnås fradrag for ved tab</a:t>
            </a:r>
          </a:p>
        </p:txBody>
      </p:sp>
      <p:sp>
        <p:nvSpPr>
          <p:cNvPr id="142340" name="Rectangle 4"/>
          <p:cNvSpPr>
            <a:spLocks noGrp="1"/>
          </p:cNvSpPr>
          <p:nvPr>
            <p:ph type="title"/>
          </p:nvPr>
        </p:nvSpPr>
        <p:spPr/>
        <p:txBody>
          <a:bodyPr>
            <a:normAutofit fontScale="90000"/>
          </a:bodyPr>
          <a:lstStyle/>
          <a:p>
            <a:pPr>
              <a:lnSpc>
                <a:spcPct val="100000"/>
              </a:lnSpc>
            </a:pPr>
            <a:r>
              <a:rPr lang="da-DK" sz="2700" dirty="0" smtClean="0"/>
              <a:t>Fradragskonto</a:t>
            </a:r>
            <a:br>
              <a:rPr lang="da-DK" sz="2700" dirty="0" smtClean="0"/>
            </a:br>
            <a:r>
              <a:rPr lang="da-DK" sz="2200" dirty="0" smtClean="0">
                <a:solidFill>
                  <a:schemeClr val="accent2"/>
                </a:solidFill>
              </a:rPr>
              <a:t>- Hvad er </a:t>
            </a:r>
            <a:r>
              <a:rPr lang="da-DK" sz="2200" dirty="0" smtClean="0">
                <a:solidFill>
                  <a:schemeClr val="accent2"/>
                </a:solidFill>
              </a:rPr>
              <a:t>det - og </a:t>
            </a:r>
            <a:r>
              <a:rPr lang="da-DK" sz="2200" dirty="0" smtClean="0">
                <a:solidFill>
                  <a:schemeClr val="accent2"/>
                </a:solidFill>
              </a:rPr>
              <a:t>hvorfor</a:t>
            </a:r>
            <a:r>
              <a:rPr lang="da-DK" sz="2200" dirty="0" smtClean="0">
                <a:solidFill>
                  <a:schemeClr val="accent2"/>
                </a:solidFill>
              </a:rPr>
              <a:t>?</a:t>
            </a:r>
            <a:endParaRPr lang="da-DK" sz="2200" dirty="0">
              <a:solidFill>
                <a:schemeClr val="accent2"/>
              </a:solidFill>
            </a:endParaRPr>
          </a:p>
        </p:txBody>
      </p:sp>
    </p:spTree>
    <p:extLst>
      <p:ext uri="{BB962C8B-B14F-4D97-AF65-F5344CB8AC3E}">
        <p14:creationId xmlns:p14="http://schemas.microsoft.com/office/powerpoint/2010/main" val="1956047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0" y="298800"/>
            <a:ext cx="8352000" cy="594000"/>
          </a:xfrm>
        </p:spPr>
        <p:txBody>
          <a:bodyPr/>
          <a:lstStyle/>
          <a:p>
            <a:r>
              <a:rPr lang="da-DK" dirty="0" smtClean="0"/>
              <a:t>Teknikken for opgørelse af fradragskonto</a:t>
            </a:r>
            <a:endParaRPr lang="da-DK"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4637558"/>
              </p:ext>
            </p:extLst>
          </p:nvPr>
        </p:nvGraphicFramePr>
        <p:xfrm>
          <a:off x="395288" y="1123950"/>
          <a:ext cx="8353428" cy="5029200"/>
        </p:xfrm>
        <a:graphic>
          <a:graphicData uri="http://schemas.openxmlformats.org/drawingml/2006/table">
            <a:tbl>
              <a:tblPr firstRow="1" bandRow="1">
                <a:tableStyleId>{21E4AEA4-8DFA-4A89-87EB-49C32662AFE0}</a:tableStyleId>
              </a:tblPr>
              <a:tblGrid>
                <a:gridCol w="5568952"/>
                <a:gridCol w="1392238"/>
                <a:gridCol w="1392238"/>
              </a:tblGrid>
              <a:tr h="370840">
                <a:tc>
                  <a:txBody>
                    <a:bodyPr/>
                    <a:lstStyle/>
                    <a:p>
                      <a:r>
                        <a:rPr lang="da-DK" dirty="0" smtClean="0"/>
                        <a:t>Eksempel</a:t>
                      </a:r>
                      <a:endParaRPr lang="da-DK" dirty="0"/>
                    </a:p>
                  </a:txBody>
                  <a:tcPr/>
                </a:tc>
                <a:tc>
                  <a:txBody>
                    <a:bodyPr/>
                    <a:lstStyle/>
                    <a:p>
                      <a:endParaRPr lang="da-DK" dirty="0"/>
                    </a:p>
                  </a:txBody>
                  <a:tcPr/>
                </a:tc>
                <a:tc>
                  <a:txBody>
                    <a:bodyPr/>
                    <a:lstStyle/>
                    <a:p>
                      <a:pPr algn="ctr"/>
                      <a:r>
                        <a:rPr lang="da-DK" dirty="0" smtClean="0"/>
                        <a:t>kr.</a:t>
                      </a:r>
                      <a:endParaRPr lang="da-DK" dirty="0"/>
                    </a:p>
                  </a:txBody>
                  <a:tcPr/>
                </a:tc>
              </a:tr>
              <a:tr h="370840">
                <a:tc>
                  <a:txBody>
                    <a:bodyPr/>
                    <a:lstStyle/>
                    <a:p>
                      <a:r>
                        <a:rPr lang="da-DK" dirty="0" smtClean="0">
                          <a:solidFill>
                            <a:schemeClr val="accent1"/>
                          </a:solidFill>
                        </a:rPr>
                        <a:t>Fradragskonto primo</a:t>
                      </a:r>
                      <a:endParaRPr lang="da-DK" dirty="0">
                        <a:solidFill>
                          <a:schemeClr val="accent1"/>
                        </a:solidFill>
                      </a:endParaRPr>
                    </a:p>
                  </a:txBody>
                  <a:tcPr/>
                </a:tc>
                <a:tc>
                  <a:txBody>
                    <a:bodyPr/>
                    <a:lstStyle/>
                    <a:p>
                      <a:pPr algn="r"/>
                      <a:endParaRPr lang="da-DK" dirty="0">
                        <a:solidFill>
                          <a:schemeClr val="accent1"/>
                        </a:solidFill>
                      </a:endParaRPr>
                    </a:p>
                  </a:txBody>
                  <a:tcPr/>
                </a:tc>
                <a:tc>
                  <a:txBody>
                    <a:bodyPr/>
                    <a:lstStyle/>
                    <a:p>
                      <a:pPr algn="r"/>
                      <a:r>
                        <a:rPr lang="da-DK" dirty="0" smtClean="0">
                          <a:solidFill>
                            <a:schemeClr val="accent1"/>
                          </a:solidFill>
                        </a:rPr>
                        <a:t>xxx</a:t>
                      </a:r>
                      <a:endParaRPr lang="da-DK" dirty="0">
                        <a:solidFill>
                          <a:schemeClr val="accent1"/>
                        </a:solidFill>
                      </a:endParaRPr>
                    </a:p>
                  </a:txBody>
                  <a:tcPr/>
                </a:tc>
              </a:tr>
              <a:tr h="370840">
                <a:tc>
                  <a:txBody>
                    <a:bodyPr/>
                    <a:lstStyle/>
                    <a:p>
                      <a:r>
                        <a:rPr lang="da-DK" dirty="0" smtClean="0">
                          <a:solidFill>
                            <a:schemeClr val="accent1"/>
                          </a:solidFill>
                        </a:rPr>
                        <a:t>Tilgang hæftelse/kaution</a:t>
                      </a:r>
                      <a:endParaRPr lang="da-DK" dirty="0">
                        <a:solidFill>
                          <a:schemeClr val="accent1"/>
                        </a:solidFill>
                      </a:endParaRPr>
                    </a:p>
                  </a:txBody>
                  <a:tcPr/>
                </a:tc>
                <a:tc>
                  <a:txBody>
                    <a:bodyPr/>
                    <a:lstStyle/>
                    <a:p>
                      <a:pPr algn="r"/>
                      <a:endParaRPr lang="da-DK" dirty="0">
                        <a:solidFill>
                          <a:schemeClr val="accent1"/>
                        </a:solidFill>
                      </a:endParaRPr>
                    </a:p>
                  </a:txBody>
                  <a:tcPr/>
                </a:tc>
                <a:tc>
                  <a:txBody>
                    <a:bodyPr/>
                    <a:lstStyle/>
                    <a:p>
                      <a:pPr algn="r"/>
                      <a:r>
                        <a:rPr lang="da-DK" dirty="0" smtClean="0">
                          <a:solidFill>
                            <a:schemeClr val="accent1"/>
                          </a:solidFill>
                        </a:rPr>
                        <a:t>+xxx</a:t>
                      </a:r>
                      <a:endParaRPr lang="da-DK" dirty="0">
                        <a:solidFill>
                          <a:schemeClr val="accent1"/>
                        </a:solidFill>
                      </a:endParaRPr>
                    </a:p>
                  </a:txBody>
                  <a:tcPr/>
                </a:tc>
              </a:tr>
              <a:tr h="370840">
                <a:tc>
                  <a:txBody>
                    <a:bodyPr/>
                    <a:lstStyle/>
                    <a:p>
                      <a:r>
                        <a:rPr lang="da-DK" dirty="0" smtClean="0">
                          <a:solidFill>
                            <a:schemeClr val="accent1"/>
                          </a:solidFill>
                        </a:rPr>
                        <a:t>Afdrag på gæld med kaution, gældseftergivelse mv.</a:t>
                      </a:r>
                      <a:endParaRPr lang="da-DK" dirty="0">
                        <a:solidFill>
                          <a:schemeClr val="accent1"/>
                        </a:solidFill>
                      </a:endParaRPr>
                    </a:p>
                  </a:txBody>
                  <a:tcPr/>
                </a:tc>
                <a:tc>
                  <a:txBody>
                    <a:bodyPr/>
                    <a:lstStyle/>
                    <a:p>
                      <a:pPr algn="r"/>
                      <a:endParaRPr lang="da-DK" dirty="0">
                        <a:solidFill>
                          <a:schemeClr val="accent1"/>
                        </a:solidFill>
                      </a:endParaRPr>
                    </a:p>
                  </a:txBody>
                  <a:tcPr/>
                </a:tc>
                <a:tc>
                  <a:txBody>
                    <a:bodyPr/>
                    <a:lstStyle/>
                    <a:p>
                      <a:pPr algn="r"/>
                      <a:r>
                        <a:rPr lang="da-DK" dirty="0" smtClean="0">
                          <a:solidFill>
                            <a:schemeClr val="accent1"/>
                          </a:solidFill>
                        </a:rPr>
                        <a:t>÷xxx</a:t>
                      </a:r>
                      <a:endParaRPr lang="da-DK" dirty="0">
                        <a:solidFill>
                          <a:schemeClr val="accent1"/>
                        </a:solidFill>
                      </a:endParaRPr>
                    </a:p>
                  </a:txBody>
                  <a:tcPr>
                    <a:lnB w="12700" cap="flat" cmpd="sng" algn="ctr">
                      <a:solidFill>
                        <a:schemeClr val="accent1"/>
                      </a:solidFill>
                      <a:prstDash val="solid"/>
                      <a:round/>
                      <a:headEnd type="none" w="med" len="med"/>
                      <a:tailEnd type="none" w="med" len="med"/>
                    </a:lnB>
                  </a:tcPr>
                </a:tc>
              </a:tr>
              <a:tr h="370840">
                <a:tc>
                  <a:txBody>
                    <a:bodyPr/>
                    <a:lstStyle/>
                    <a:p>
                      <a:endParaRPr lang="da-DK" dirty="0">
                        <a:solidFill>
                          <a:schemeClr val="accent1"/>
                        </a:solidFill>
                      </a:endParaRPr>
                    </a:p>
                  </a:txBody>
                  <a:tcPr/>
                </a:tc>
                <a:tc>
                  <a:txBody>
                    <a:bodyPr/>
                    <a:lstStyle/>
                    <a:p>
                      <a:pPr algn="r"/>
                      <a:endParaRPr lang="da-DK" dirty="0">
                        <a:solidFill>
                          <a:schemeClr val="accent1"/>
                        </a:solidFill>
                      </a:endParaRPr>
                    </a:p>
                  </a:txBody>
                  <a:tcPr/>
                </a:tc>
                <a:tc>
                  <a:txBody>
                    <a:bodyPr/>
                    <a:lstStyle/>
                    <a:p>
                      <a:pPr algn="r"/>
                      <a:r>
                        <a:rPr lang="da-DK" b="0" dirty="0" smtClean="0">
                          <a:solidFill>
                            <a:schemeClr val="accent1"/>
                          </a:solidFill>
                        </a:rPr>
                        <a:t>xxx</a:t>
                      </a:r>
                      <a:endParaRPr lang="da-DK" b="0" dirty="0">
                        <a:solidFill>
                          <a:schemeClr val="accent1"/>
                        </a:solidFill>
                      </a:endParaRPr>
                    </a:p>
                  </a:txBody>
                  <a:tcPr>
                    <a:lnT w="12700" cap="flat" cmpd="sng" algn="ctr">
                      <a:solidFill>
                        <a:schemeClr val="accent1"/>
                      </a:solidFill>
                      <a:prstDash val="solid"/>
                      <a:round/>
                      <a:headEnd type="none" w="med" len="med"/>
                      <a:tailEnd type="none" w="med" len="med"/>
                    </a:lnT>
                  </a:tcPr>
                </a:tc>
              </a:tr>
              <a:tr h="370840">
                <a:tc>
                  <a:txBody>
                    <a:bodyPr/>
                    <a:lstStyle/>
                    <a:p>
                      <a:r>
                        <a:rPr lang="da-DK" dirty="0" smtClean="0">
                          <a:solidFill>
                            <a:schemeClr val="accent1"/>
                          </a:solidFill>
                        </a:rPr>
                        <a:t>Årets skattepligtige</a:t>
                      </a:r>
                      <a:r>
                        <a:rPr lang="da-DK" baseline="0" dirty="0" smtClean="0">
                          <a:solidFill>
                            <a:schemeClr val="accent1"/>
                          </a:solidFill>
                        </a:rPr>
                        <a:t> resultat før individuelle reguleringer,</a:t>
                      </a:r>
                    </a:p>
                    <a:p>
                      <a:r>
                        <a:rPr lang="da-DK" baseline="0" dirty="0" smtClean="0">
                          <a:solidFill>
                            <a:schemeClr val="accent1"/>
                          </a:solidFill>
                        </a:rPr>
                        <a:t>herunder skattemæssige afskrivninger</a:t>
                      </a:r>
                      <a:endParaRPr lang="da-DK" dirty="0">
                        <a:solidFill>
                          <a:schemeClr val="accent1"/>
                        </a:solidFill>
                      </a:endParaRPr>
                    </a:p>
                  </a:txBody>
                  <a:tcPr/>
                </a:tc>
                <a:tc>
                  <a:txBody>
                    <a:bodyPr/>
                    <a:lstStyle/>
                    <a:p>
                      <a:pPr algn="r"/>
                      <a:endParaRPr lang="da-DK" dirty="0" smtClean="0">
                        <a:solidFill>
                          <a:schemeClr val="accent1"/>
                        </a:solidFill>
                      </a:endParaRPr>
                    </a:p>
                    <a:p>
                      <a:pPr algn="r"/>
                      <a:r>
                        <a:rPr lang="da-DK" dirty="0" smtClean="0">
                          <a:solidFill>
                            <a:schemeClr val="accent1"/>
                          </a:solidFill>
                        </a:rPr>
                        <a:t>xxx</a:t>
                      </a:r>
                      <a:endParaRPr lang="da-DK" dirty="0">
                        <a:solidFill>
                          <a:schemeClr val="accent1"/>
                        </a:solidFill>
                      </a:endParaRPr>
                    </a:p>
                  </a:txBody>
                  <a:tcPr/>
                </a:tc>
                <a:tc>
                  <a:txBody>
                    <a:bodyPr/>
                    <a:lstStyle/>
                    <a:p>
                      <a:pPr algn="r"/>
                      <a:endParaRPr lang="da-DK" dirty="0">
                        <a:solidFill>
                          <a:schemeClr val="accent1"/>
                        </a:solidFill>
                      </a:endParaRPr>
                    </a:p>
                  </a:txBody>
                  <a:tcPr/>
                </a:tc>
              </a:tr>
              <a:tr h="370840">
                <a:tc>
                  <a:txBody>
                    <a:bodyPr/>
                    <a:lstStyle/>
                    <a:p>
                      <a:r>
                        <a:rPr lang="da-DK" dirty="0" smtClean="0">
                          <a:solidFill>
                            <a:schemeClr val="accent1"/>
                          </a:solidFill>
                        </a:rPr>
                        <a:t>Årets hævning</a:t>
                      </a:r>
                      <a:endParaRPr lang="da-DK" dirty="0">
                        <a:solidFill>
                          <a:schemeClr val="accent1"/>
                        </a:solidFill>
                      </a:endParaRPr>
                    </a:p>
                  </a:txBody>
                  <a:tcPr/>
                </a:tc>
                <a:tc>
                  <a:txBody>
                    <a:bodyPr/>
                    <a:lstStyle/>
                    <a:p>
                      <a:pPr algn="r"/>
                      <a:r>
                        <a:rPr lang="da-DK" dirty="0" smtClean="0">
                          <a:solidFill>
                            <a:schemeClr val="accent1"/>
                          </a:solidFill>
                        </a:rPr>
                        <a:t> ÷xxx</a:t>
                      </a:r>
                      <a:endParaRPr lang="da-DK" dirty="0">
                        <a:solidFill>
                          <a:schemeClr val="accent1"/>
                        </a:solidFill>
                      </a:endParaRPr>
                    </a:p>
                  </a:txBody>
                  <a:tcPr>
                    <a:lnB w="12700" cap="flat" cmpd="sng" algn="ctr">
                      <a:solidFill>
                        <a:schemeClr val="accent1"/>
                      </a:solidFill>
                      <a:prstDash val="solid"/>
                      <a:round/>
                      <a:headEnd type="none" w="med" len="med"/>
                      <a:tailEnd type="none" w="med" len="med"/>
                    </a:lnB>
                  </a:tcPr>
                </a:tc>
                <a:tc>
                  <a:txBody>
                    <a:bodyPr/>
                    <a:lstStyle/>
                    <a:p>
                      <a:pPr algn="r"/>
                      <a:endParaRPr lang="da-DK" dirty="0">
                        <a:solidFill>
                          <a:schemeClr val="accent1"/>
                        </a:solidFill>
                      </a:endParaRPr>
                    </a:p>
                  </a:txBody>
                  <a:tcPr/>
                </a:tc>
              </a:tr>
              <a:tr h="370840">
                <a:tc>
                  <a:txBody>
                    <a:bodyPr/>
                    <a:lstStyle/>
                    <a:p>
                      <a:endParaRPr lang="da-DK" dirty="0">
                        <a:solidFill>
                          <a:schemeClr val="accent1"/>
                        </a:solidFill>
                      </a:endParaRPr>
                    </a:p>
                  </a:txBody>
                  <a:tcPr/>
                </a:tc>
                <a:tc>
                  <a:txBody>
                    <a:bodyPr/>
                    <a:lstStyle/>
                    <a:p>
                      <a:pPr algn="r"/>
                      <a:r>
                        <a:rPr lang="da-DK" dirty="0" smtClean="0">
                          <a:solidFill>
                            <a:schemeClr val="accent1"/>
                          </a:solidFill>
                        </a:rPr>
                        <a:t>xxx</a:t>
                      </a:r>
                      <a:endParaRPr lang="da-DK" dirty="0">
                        <a:solidFill>
                          <a:schemeClr val="accent1"/>
                        </a:solidFill>
                      </a:endParaRPr>
                    </a:p>
                  </a:txBody>
                  <a:tcPr>
                    <a:lnT w="12700" cap="flat" cmpd="sng" algn="ctr">
                      <a:solidFill>
                        <a:schemeClr val="accent1"/>
                      </a:solidFill>
                      <a:prstDash val="solid"/>
                      <a:round/>
                      <a:headEnd type="none" w="med" len="med"/>
                      <a:tailEnd type="none" w="med" len="med"/>
                    </a:lnT>
                  </a:tcPr>
                </a:tc>
                <a:tc>
                  <a:txBody>
                    <a:bodyPr/>
                    <a:lstStyle/>
                    <a:p>
                      <a:pPr algn="r"/>
                      <a:endParaRPr lang="da-DK" dirty="0">
                        <a:solidFill>
                          <a:schemeClr val="accent1"/>
                        </a:solidFill>
                      </a:endParaRPr>
                    </a:p>
                  </a:txBody>
                  <a:tcPr/>
                </a:tc>
              </a:tr>
              <a:tr h="370840">
                <a:tc>
                  <a:txBody>
                    <a:bodyPr/>
                    <a:lstStyle/>
                    <a:p>
                      <a:r>
                        <a:rPr lang="da-DK" dirty="0" smtClean="0">
                          <a:solidFill>
                            <a:schemeClr val="accent1"/>
                          </a:solidFill>
                        </a:rPr>
                        <a:t>Skattemæssige af- og nedskrivninger</a:t>
                      </a:r>
                      <a:endParaRPr lang="da-DK" dirty="0">
                        <a:solidFill>
                          <a:schemeClr val="accent1"/>
                        </a:solidFill>
                      </a:endParaRPr>
                    </a:p>
                  </a:txBody>
                  <a:tcPr/>
                </a:tc>
                <a:tc>
                  <a:txBody>
                    <a:bodyPr/>
                    <a:lstStyle/>
                    <a:p>
                      <a:pPr algn="r"/>
                      <a:r>
                        <a:rPr lang="da-DK" dirty="0" smtClean="0">
                          <a:solidFill>
                            <a:schemeClr val="accent1"/>
                          </a:solidFill>
                        </a:rPr>
                        <a:t>÷xxx</a:t>
                      </a:r>
                      <a:endParaRPr lang="da-DK" dirty="0">
                        <a:solidFill>
                          <a:schemeClr val="accent1"/>
                        </a:solidFill>
                      </a:endParaRPr>
                    </a:p>
                  </a:txBody>
                  <a:tcPr>
                    <a:lnB w="12700" cap="flat" cmpd="sng" algn="ctr">
                      <a:solidFill>
                        <a:schemeClr val="accent1"/>
                      </a:solidFill>
                      <a:prstDash val="solid"/>
                      <a:round/>
                      <a:headEnd type="none" w="med" len="med"/>
                      <a:tailEnd type="none" w="med" len="med"/>
                    </a:lnB>
                  </a:tcPr>
                </a:tc>
                <a:tc>
                  <a:txBody>
                    <a:bodyPr/>
                    <a:lstStyle/>
                    <a:p>
                      <a:pPr algn="r"/>
                      <a:r>
                        <a:rPr lang="da-DK" dirty="0" smtClean="0">
                          <a:solidFill>
                            <a:schemeClr val="accent1"/>
                          </a:solidFill>
                        </a:rPr>
                        <a:t>÷xxx</a:t>
                      </a:r>
                      <a:endParaRPr lang="da-DK" dirty="0">
                        <a:solidFill>
                          <a:schemeClr val="accent1"/>
                        </a:solidFill>
                      </a:endParaRPr>
                    </a:p>
                  </a:txBody>
                  <a:tcPr/>
                </a:tc>
              </a:tr>
              <a:tr h="370840">
                <a:tc>
                  <a:txBody>
                    <a:bodyPr/>
                    <a:lstStyle/>
                    <a:p>
                      <a:endParaRPr lang="da-DK" dirty="0">
                        <a:solidFill>
                          <a:schemeClr val="accent1"/>
                        </a:solidFill>
                      </a:endParaRPr>
                    </a:p>
                  </a:txBody>
                  <a:tcPr/>
                </a:tc>
                <a:tc>
                  <a:txBody>
                    <a:bodyPr/>
                    <a:lstStyle/>
                    <a:p>
                      <a:pPr algn="r"/>
                      <a:endParaRPr lang="da-DK" dirty="0">
                        <a:solidFill>
                          <a:schemeClr val="accent1"/>
                        </a:solidFill>
                      </a:endParaRPr>
                    </a:p>
                  </a:txBody>
                  <a:tcPr>
                    <a:lnT w="12700" cap="flat" cmpd="sng" algn="ctr">
                      <a:solidFill>
                        <a:schemeClr val="accent1"/>
                      </a:solidFill>
                      <a:prstDash val="solid"/>
                      <a:round/>
                      <a:headEnd type="none" w="med" len="med"/>
                      <a:tailEnd type="none" w="med" len="med"/>
                    </a:lnT>
                  </a:tcPr>
                </a:tc>
                <a:tc>
                  <a:txBody>
                    <a:bodyPr/>
                    <a:lstStyle/>
                    <a:p>
                      <a:pPr algn="r"/>
                      <a:endParaRPr lang="da-DK" dirty="0">
                        <a:solidFill>
                          <a:schemeClr val="accent1"/>
                        </a:solidFill>
                      </a:endParaRPr>
                    </a:p>
                  </a:txBody>
                  <a:tcPr/>
                </a:tc>
              </a:tr>
              <a:tr h="370840">
                <a:tc>
                  <a:txBody>
                    <a:bodyPr/>
                    <a:lstStyle/>
                    <a:p>
                      <a:r>
                        <a:rPr lang="da-DK" dirty="0" smtClean="0">
                          <a:solidFill>
                            <a:schemeClr val="accent1"/>
                          </a:solidFill>
                        </a:rPr>
                        <a:t>Ikke</a:t>
                      </a:r>
                      <a:r>
                        <a:rPr lang="da-DK" baseline="0" dirty="0" smtClean="0">
                          <a:solidFill>
                            <a:schemeClr val="accent1"/>
                          </a:solidFill>
                        </a:rPr>
                        <a:t> fradragsberettigede omkostninger</a:t>
                      </a:r>
                      <a:endParaRPr lang="da-DK" dirty="0">
                        <a:solidFill>
                          <a:schemeClr val="accent1"/>
                        </a:solidFill>
                      </a:endParaRPr>
                    </a:p>
                  </a:txBody>
                  <a:tcPr/>
                </a:tc>
                <a:tc>
                  <a:txBody>
                    <a:bodyPr/>
                    <a:lstStyle/>
                    <a:p>
                      <a:pPr algn="r"/>
                      <a:endParaRPr lang="da-DK" dirty="0">
                        <a:solidFill>
                          <a:schemeClr val="accent1"/>
                        </a:solidFill>
                      </a:endParaRPr>
                    </a:p>
                  </a:txBody>
                  <a:tcPr/>
                </a:tc>
                <a:tc>
                  <a:txBody>
                    <a:bodyPr/>
                    <a:lstStyle/>
                    <a:p>
                      <a:pPr algn="r"/>
                      <a:r>
                        <a:rPr lang="da-DK" dirty="0" smtClean="0">
                          <a:solidFill>
                            <a:schemeClr val="accent1"/>
                          </a:solidFill>
                        </a:rPr>
                        <a:t>÷xxx</a:t>
                      </a:r>
                      <a:endParaRPr lang="da-DK" dirty="0">
                        <a:solidFill>
                          <a:schemeClr val="accent1"/>
                        </a:solidFill>
                      </a:endParaRPr>
                    </a:p>
                  </a:txBody>
                  <a:tcPr/>
                </a:tc>
              </a:tr>
              <a:tr h="370840">
                <a:tc>
                  <a:txBody>
                    <a:bodyPr/>
                    <a:lstStyle/>
                    <a:p>
                      <a:r>
                        <a:rPr lang="da-DK" dirty="0" smtClean="0">
                          <a:solidFill>
                            <a:schemeClr val="accent1"/>
                          </a:solidFill>
                        </a:rPr>
                        <a:t>Formuegevinst/-tab på aktiver</a:t>
                      </a:r>
                      <a:r>
                        <a:rPr lang="da-DK" baseline="0" dirty="0" smtClean="0">
                          <a:solidFill>
                            <a:schemeClr val="accent1"/>
                          </a:solidFill>
                        </a:rPr>
                        <a:t> og gæld</a:t>
                      </a:r>
                      <a:endParaRPr lang="da-DK" dirty="0">
                        <a:solidFill>
                          <a:schemeClr val="accent1"/>
                        </a:solidFill>
                      </a:endParaRPr>
                    </a:p>
                  </a:txBody>
                  <a:tcPr/>
                </a:tc>
                <a:tc>
                  <a:txBody>
                    <a:bodyPr/>
                    <a:lstStyle/>
                    <a:p>
                      <a:pPr algn="r"/>
                      <a:endParaRPr lang="da-DK" dirty="0">
                        <a:solidFill>
                          <a:schemeClr val="accent1"/>
                        </a:solidFill>
                      </a:endParaRPr>
                    </a:p>
                  </a:txBody>
                  <a:tcPr/>
                </a:tc>
                <a:tc>
                  <a:txBody>
                    <a:bodyPr/>
                    <a:lstStyle/>
                    <a:p>
                      <a:pPr algn="r"/>
                      <a:r>
                        <a:rPr lang="da-DK" dirty="0" smtClean="0">
                          <a:solidFill>
                            <a:schemeClr val="accent1"/>
                          </a:solidFill>
                        </a:rPr>
                        <a:t>xxx</a:t>
                      </a:r>
                      <a:endParaRPr lang="da-DK" dirty="0">
                        <a:solidFill>
                          <a:schemeClr val="accent1"/>
                        </a:solidFill>
                      </a:endParaRPr>
                    </a:p>
                  </a:txBody>
                  <a:tcPr>
                    <a:lnB w="12700" cap="flat" cmpd="sng" algn="ctr">
                      <a:solidFill>
                        <a:schemeClr val="accent1"/>
                      </a:solidFill>
                      <a:prstDash val="solid"/>
                      <a:round/>
                      <a:headEnd type="none" w="med" len="med"/>
                      <a:tailEnd type="none" w="med" len="med"/>
                    </a:lnB>
                  </a:tcPr>
                </a:tc>
              </a:tr>
              <a:tr h="370840">
                <a:tc>
                  <a:txBody>
                    <a:bodyPr/>
                    <a:lstStyle/>
                    <a:p>
                      <a:r>
                        <a:rPr lang="da-DK" b="1" dirty="0" smtClean="0">
                          <a:solidFill>
                            <a:schemeClr val="accent1"/>
                          </a:solidFill>
                        </a:rPr>
                        <a:t>Fradragskonto</a:t>
                      </a:r>
                      <a:r>
                        <a:rPr lang="da-DK" b="1" baseline="0" dirty="0" smtClean="0">
                          <a:solidFill>
                            <a:schemeClr val="accent1"/>
                          </a:solidFill>
                        </a:rPr>
                        <a:t> ultimo</a:t>
                      </a:r>
                      <a:endParaRPr lang="da-DK" b="1" dirty="0">
                        <a:solidFill>
                          <a:schemeClr val="accent1"/>
                        </a:solidFill>
                      </a:endParaRPr>
                    </a:p>
                  </a:txBody>
                  <a:tcPr/>
                </a:tc>
                <a:tc>
                  <a:txBody>
                    <a:bodyPr/>
                    <a:lstStyle/>
                    <a:p>
                      <a:pPr algn="r"/>
                      <a:endParaRPr lang="da-DK" b="1" dirty="0">
                        <a:solidFill>
                          <a:schemeClr val="accent1"/>
                        </a:solidFill>
                      </a:endParaRPr>
                    </a:p>
                  </a:txBody>
                  <a:tcPr/>
                </a:tc>
                <a:tc>
                  <a:txBody>
                    <a:bodyPr/>
                    <a:lstStyle/>
                    <a:p>
                      <a:pPr algn="r"/>
                      <a:r>
                        <a:rPr lang="da-DK" b="1" dirty="0" smtClean="0">
                          <a:solidFill>
                            <a:schemeClr val="accent1"/>
                          </a:solidFill>
                        </a:rPr>
                        <a:t>xxx</a:t>
                      </a:r>
                      <a:endParaRPr lang="da-DK" b="1" dirty="0">
                        <a:solidFill>
                          <a:schemeClr val="accent1"/>
                        </a:solidFill>
                      </a:endParaRP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4" name="Slide Number Placeholder 14"/>
          <p:cNvSpPr>
            <a:spLocks noGrp="1"/>
          </p:cNvSpPr>
          <p:nvPr>
            <p:ph type="sldNum" sz="quarter" idx="10"/>
          </p:nvPr>
        </p:nvSpPr>
        <p:spPr>
          <a:xfrm>
            <a:off x="417600" y="6554103"/>
            <a:ext cx="345600" cy="144247"/>
          </a:xfrm>
        </p:spPr>
        <p:txBody>
          <a:bodyPr/>
          <a:lstStyle/>
          <a:p>
            <a:fld id="{A96B2407-E3DE-42EE-BB9A-9ADA55DC3674}" type="slidenum">
              <a:rPr lang="en-US" smtClean="0"/>
              <a:pPr/>
              <a:t>9</a:t>
            </a:fld>
            <a:endParaRPr lang="en-US" dirty="0"/>
          </a:p>
        </p:txBody>
      </p:sp>
    </p:spTree>
    <p:extLst>
      <p:ext uri="{BB962C8B-B14F-4D97-AF65-F5344CB8AC3E}">
        <p14:creationId xmlns:p14="http://schemas.microsoft.com/office/powerpoint/2010/main" val="28274765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RWp6TiXa06CQMVhTsMjeQ"/>
</p:tagLst>
</file>

<file path=ppt/theme/theme1.xml><?xml version="1.0" encoding="utf-8"?>
<a:theme xmlns:a="http://schemas.openxmlformats.org/drawingml/2006/main" name="Deloitte Medium">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000" dirty="0" err="1"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Deloitte Medium OnScreen</Template>
  <TotalTime>471</TotalTime>
  <Words>1650</Words>
  <Application>Microsoft Office PowerPoint</Application>
  <PresentationFormat>On-screen Show (4:3)</PresentationFormat>
  <Paragraphs>291</Paragraphs>
  <Slides>26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Deloitte Medium</vt:lpstr>
      <vt:lpstr>think-cell Slide</vt:lpstr>
      <vt:lpstr>Danske skatteregler</vt:lpstr>
      <vt:lpstr>Præsentation</vt:lpstr>
      <vt:lpstr>Agenda</vt:lpstr>
      <vt:lpstr>Udbyderhonorar</vt:lpstr>
      <vt:lpstr>Udbyderhonorar - status på retspraksis</vt:lpstr>
      <vt:lpstr>Udbyderhonorar - når der er tale om brugte anparter</vt:lpstr>
      <vt:lpstr>Fradragskonto</vt:lpstr>
      <vt:lpstr>Fradragskonto - Hvad er det - og hvorfor?</vt:lpstr>
      <vt:lpstr>Teknikken for opgørelse af fradragskonto</vt:lpstr>
      <vt:lpstr>Ikke fradragsberettigede omkostninger, der skal reducere fradragskontoen</vt:lpstr>
      <vt:lpstr>K/S og VO</vt:lpstr>
      <vt:lpstr>Optimer din VO - Man kan (næsten) blæse og have mel i munden!</vt:lpstr>
      <vt:lpstr>Optimer din VO - Man kan (næsten) blæse og have mel i munden!</vt:lpstr>
      <vt:lpstr>Kautionsforpligtelser</vt:lpstr>
      <vt:lpstr>Kautionsforpligtelser - Hvad skal der til, for at kaution kan lægges til fradragskonto</vt:lpstr>
      <vt:lpstr>Kautionsforpligtelser - Hvad skal der til, for at kaution kan lægges til fradragskonto</vt:lpstr>
      <vt:lpstr>Kautionsforpligtelser - Hvad skal der til, for at kaution kan lægges til fradragskonto</vt:lpstr>
      <vt:lpstr>Kautionsforpligtelser - Hvad skal der til, for at kaution kan lægges til fradragskonto</vt:lpstr>
      <vt:lpstr>Kautionsforpligtelser - Hvad skal der til, for at kaution kan lægges til fradragskonto</vt:lpstr>
      <vt:lpstr>Rekonstruktioner</vt:lpstr>
      <vt:lpstr>Rekonstruktioner mv. - Akkord og gældseftergivelse</vt:lpstr>
      <vt:lpstr>Rekonstruktioner mv. - Akkord og gældseftergivelse</vt:lpstr>
      <vt:lpstr>Lån og finansielle kontrakter</vt:lpstr>
      <vt:lpstr>Lån - Pas på med lån fra eget selskab</vt:lpstr>
      <vt:lpstr>Swap - Pas på med omlægninger</vt:lpstr>
      <vt:lpstr>PowerPoint Presentation</vt:lpstr>
    </vt:vector>
  </TitlesOfParts>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Danske skatteregler</dc:title>
  <dc:creator>Steen Johansen</dc:creator>
  <cp:lastModifiedBy>Lone Kabel Secher</cp:lastModifiedBy>
  <cp:revision>54</cp:revision>
  <cp:lastPrinted>2014-04-02T07:38:09Z</cp:lastPrinted>
  <dcterms:created xsi:type="dcterms:W3CDTF">2014-03-31T16:58:11Z</dcterms:created>
  <dcterms:modified xsi:type="dcterms:W3CDTF">2014-04-03T12:41:02Z</dcterms:modified>
</cp:coreProperties>
</file>