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1"/>
  </p:handoutMasterIdLst>
  <p:sldIdLst>
    <p:sldId id="256" r:id="rId2"/>
    <p:sldId id="257" r:id="rId3"/>
    <p:sldId id="277" r:id="rId4"/>
    <p:sldId id="269" r:id="rId5"/>
    <p:sldId id="278" r:id="rId6"/>
    <p:sldId id="279" r:id="rId7"/>
    <p:sldId id="280" r:id="rId8"/>
    <p:sldId id="281" r:id="rId9"/>
    <p:sldId id="282" r:id="rId10"/>
    <p:sldId id="270" r:id="rId11"/>
    <p:sldId id="283" r:id="rId12"/>
    <p:sldId id="284" r:id="rId13"/>
    <p:sldId id="285" r:id="rId14"/>
    <p:sldId id="286" r:id="rId15"/>
    <p:sldId id="287" r:id="rId16"/>
    <p:sldId id="271" r:id="rId17"/>
    <p:sldId id="267" r:id="rId18"/>
    <p:sldId id="275" r:id="rId19"/>
    <p:sldId id="276" r:id="rId2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0"/>
    <a:srgbClr val="990000"/>
    <a:srgbClr val="CCFFCC"/>
    <a:srgbClr val="CCFFFF"/>
    <a:srgbClr val="99CCFF"/>
    <a:srgbClr val="820000"/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CC358-E97B-41DC-81BD-A9A49F6A82F3}" type="datetimeFigureOut">
              <a:rPr lang="de-DE" smtClean="0"/>
              <a:t>03.04.2014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A45E-6D01-40F1-8E02-85E1AC1921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754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7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9BFAE5-4D79-4CCC-A94F-91F3E177871D}" type="datetimeFigureOut">
              <a:rPr lang="de-DE" smtClean="0"/>
              <a:pPr/>
              <a:t>03.04.2014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E9AEB4-6429-4AF7-9930-9083A7AC79B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14.jpeg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ck@tyskrevision.com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gi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microsoft.com/office/2007/relationships/hdphoto" Target="../media/hdphoto3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22" name="Titel 21"/>
          <p:cNvSpPr>
            <a:spLocks noGrp="1"/>
          </p:cNvSpPr>
          <p:nvPr>
            <p:ph type="ctrTitle"/>
          </p:nvPr>
        </p:nvSpPr>
        <p:spPr>
          <a:xfrm>
            <a:off x="180000" y="1844825"/>
            <a:ext cx="8424936" cy="864096"/>
          </a:xfrm>
        </p:spPr>
        <p:txBody>
          <a:bodyPr/>
          <a:lstStyle/>
          <a:p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Din </a:t>
            </a:r>
            <a:r>
              <a:rPr lang="de-DE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bro</a:t>
            </a:r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til</a:t>
            </a:r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tyskland</a:t>
            </a:r>
            <a:endParaRPr lang="de-DE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3" name="Untertitel 22"/>
          <p:cNvSpPr>
            <a:spLocks noGrp="1"/>
          </p:cNvSpPr>
          <p:nvPr>
            <p:ph type="subTitle" idx="1"/>
          </p:nvPr>
        </p:nvSpPr>
        <p:spPr>
          <a:xfrm>
            <a:off x="180000" y="2924944"/>
            <a:ext cx="8424936" cy="1368152"/>
          </a:xfrm>
        </p:spPr>
        <p:txBody>
          <a:bodyPr anchor="t">
            <a:normAutofit fontScale="92500"/>
          </a:bodyPr>
          <a:lstStyle/>
          <a:p>
            <a:r>
              <a:rPr lang="de-DE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Skat </a:t>
            </a:r>
            <a:r>
              <a:rPr lang="de-DE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og</a:t>
            </a:r>
            <a:r>
              <a:rPr lang="de-DE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revision</a:t>
            </a:r>
            <a:r>
              <a:rPr lang="de-DE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</a:t>
            </a:r>
            <a:r>
              <a:rPr lang="de-DE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danske</a:t>
            </a:r>
            <a:r>
              <a:rPr lang="de-DE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virksomheder</a:t>
            </a:r>
            <a:r>
              <a:rPr lang="de-DE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og</a:t>
            </a:r>
            <a:r>
              <a:rPr lang="de-DE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investorer</a:t>
            </a:r>
            <a:r>
              <a:rPr lang="de-DE" dirty="0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 </a:t>
            </a:r>
            <a:r>
              <a:rPr lang="de-DE" dirty="0" err="1">
                <a:solidFill>
                  <a:schemeClr val="tx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Tyskland</a:t>
            </a:r>
            <a:endParaRPr lang="de-DE" dirty="0">
              <a:solidFill>
                <a:schemeClr val="tx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de-DE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Odense, den 04. </a:t>
            </a:r>
            <a:r>
              <a:rPr lang="de-DE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april</a:t>
            </a:r>
            <a:r>
              <a:rPr lang="de-DE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2014</a:t>
            </a:r>
            <a:endParaRPr lang="de-DE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Grafik 7" descr="oresund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48648" b="20616"/>
          <a:stretch/>
        </p:blipFill>
        <p:spPr>
          <a:xfrm>
            <a:off x="-606760" y="4581128"/>
            <a:ext cx="9997440" cy="2041263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Moms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DDDDDD"/>
              </a:buClr>
              <a:buBlip>
                <a:blip r:embed="rId3"/>
              </a:buBlip>
            </a:pP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Længere udlejning (&gt; 6 måneder) er generelt momsfri</a:t>
            </a:r>
          </a:p>
          <a:p>
            <a:pPr marL="285750" lvl="0" indent="-285750">
              <a:buClr>
                <a:srgbClr val="DDDDDD"/>
              </a:buClr>
              <a:buBlip>
                <a:blip r:embed="rId3"/>
              </a:buBlip>
            </a:pPr>
            <a:endParaRPr lang="da-DK" sz="1800" dirty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lvl="0" indent="-285750">
              <a:buClr>
                <a:srgbClr val="DDDDDD"/>
              </a:buClr>
              <a:buBlip>
                <a:blip r:embed="rId3"/>
              </a:buBlip>
            </a:pP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Hvis lejeren er en momspligtig virksomhed, kan man vælge udlejning med 19% moms (”momsoption”); </a:t>
            </a: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Fordel</a:t>
            </a: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: indgående moms kan refunderes</a:t>
            </a:r>
          </a:p>
          <a:p>
            <a:pPr marL="285750" lvl="0" indent="-285750">
              <a:buClr>
                <a:srgbClr val="DDDDDD"/>
              </a:buClr>
              <a:buBlip>
                <a:blip r:embed="rId3"/>
              </a:buBlip>
            </a:pPr>
            <a:endParaRPr lang="da-DK" sz="1800" dirty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lvl="0" indent="-285750">
              <a:buClr>
                <a:srgbClr val="DDDDDD"/>
              </a:buClr>
              <a:buBlip>
                <a:blip r:embed="rId3"/>
              </a:buBlip>
            </a:pP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Kort udlejning (&lt; 6 måneder) er momspligtig, men med en </a:t>
            </a: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mindre </a:t>
            </a: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momssats på 7%</a:t>
            </a:r>
          </a:p>
          <a:p>
            <a:pPr marL="285750" lvl="0" indent="-285750">
              <a:buClr>
                <a:srgbClr val="DDDDDD"/>
              </a:buClr>
              <a:buBlip>
                <a:blip r:embed="rId3"/>
              </a:buBlip>
            </a:pPr>
            <a:endParaRPr lang="da-DK" sz="1800" dirty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lvl="0" indent="-285750">
              <a:buClr>
                <a:srgbClr val="DDDDDD"/>
              </a:buClr>
              <a:buBlip>
                <a:blip r:embed="rId3"/>
              </a:buBlip>
            </a:pP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Salg af ejendom er som regel momsfrit (”</a:t>
            </a:r>
            <a:r>
              <a:rPr lang="da-DK" sz="1800" dirty="0" err="1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Gesch</a:t>
            </a:r>
            <a:r>
              <a:rPr lang="de-DE" sz="1800" dirty="0" err="1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äftsveräußerung</a:t>
            </a:r>
            <a:r>
              <a:rPr lang="de-DE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im Ganzen“) </a:t>
            </a: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uden momsoption</a:t>
            </a:r>
            <a:endParaRPr lang="de-DE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980728"/>
            <a:ext cx="394664" cy="36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Vores ydelser:"/>
          <p:cNvPicPr>
            <a:picLocks noChangeArrowheads="1"/>
          </p:cNvPicPr>
          <p:nvPr/>
        </p:nvPicPr>
        <p:blipFill>
          <a:blip r:embed="rId5" cstate="print"/>
          <a:srcRect r="65624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Ejendomserhvervelsesafgift</a:t>
            </a:r>
            <a:r>
              <a:rPr lang="de-D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(Grunderwerbsteuer)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pic>
        <p:nvPicPr>
          <p:cNvPr id="9" name="Inhaltsplatzhalter 8" descr="storebaelt_fotolia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65624"/>
          <a:stretch>
            <a:fillRect/>
          </a:stretch>
        </p:blipFill>
        <p:spPr>
          <a:xfrm>
            <a:off x="6588224" y="1916832"/>
            <a:ext cx="2264400" cy="4320000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00" y="908720"/>
            <a:ext cx="472629" cy="4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DDDDDD"/>
              </a:buClr>
              <a:buBlip>
                <a:blip r:embed="rId6"/>
              </a:buBlip>
            </a:pP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Skal betales, når ejendommen er købt/solgt</a:t>
            </a:r>
          </a:p>
          <a:p>
            <a:pPr marL="285750" lvl="0" indent="-285750">
              <a:buClr>
                <a:srgbClr val="DDDDDD"/>
              </a:buClr>
              <a:buBlip>
                <a:blip r:embed="rId6"/>
              </a:buBlip>
            </a:pPr>
            <a:endParaRPr lang="da-DK" sz="1800" dirty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lvl="0" indent="-285750">
              <a:buClr>
                <a:srgbClr val="DDDDDD"/>
              </a:buClr>
              <a:buBlip>
                <a:blip r:embed="rId6"/>
              </a:buBlip>
            </a:pP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Skattesatsen er forskellig i de enkelte </a:t>
            </a: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forbundslande </a:t>
            </a: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og ligger på mellem 3,5% af købsprisen i Bayern og 6,5% i Schleswig-Holstein</a:t>
            </a:r>
          </a:p>
          <a:p>
            <a:pPr marL="285750" lvl="0" indent="-285750">
              <a:buClr>
                <a:srgbClr val="DDDDDD"/>
              </a:buClr>
              <a:buBlip>
                <a:blip r:embed="rId6"/>
              </a:buBlip>
            </a:pPr>
            <a:endParaRPr lang="da-DK" sz="1800" dirty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lvl="0" indent="-285750">
              <a:buClr>
                <a:srgbClr val="DDDDDD"/>
              </a:buClr>
              <a:buBlip>
                <a:blip r:embed="rId6"/>
              </a:buBlip>
            </a:pP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Betales som regel af køberen og bogføres som anskaffelsesomkostninger</a:t>
            </a:r>
            <a:endParaRPr lang="de-DE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60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Ejendomserhvervelsesafgift</a:t>
            </a:r>
            <a:r>
              <a:rPr lang="de-D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(</a:t>
            </a:r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særlige</a:t>
            </a:r>
            <a:r>
              <a:rPr lang="de-D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regler</a:t>
            </a:r>
            <a:r>
              <a:rPr lang="de-D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) 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pic>
        <p:nvPicPr>
          <p:cNvPr id="9" name="Inhaltsplatzhalter 8" descr="storebaelt_fotolia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65624"/>
          <a:stretch>
            <a:fillRect/>
          </a:stretch>
        </p:blipFill>
        <p:spPr>
          <a:xfrm>
            <a:off x="6588224" y="1916832"/>
            <a:ext cx="2264400" cy="4320000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00" y="908720"/>
            <a:ext cx="472629" cy="4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pPr marL="285750" lvl="0" indent="-285750">
              <a:buClr>
                <a:srgbClr val="DDDDDD"/>
              </a:buClr>
              <a:buBlip>
                <a:blip r:embed="rId6"/>
              </a:buBlip>
            </a:pPr>
            <a:r>
              <a:rPr lang="da-DK" sz="18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Afgifter på ”indirekte salg af ejendommen”:</a:t>
            </a:r>
          </a:p>
          <a:p>
            <a:pPr lvl="1" indent="0">
              <a:buClr>
                <a:srgbClr val="DDDDDD"/>
              </a:buClr>
            </a:pPr>
            <a:endParaRPr lang="da-DK" sz="1600" u="sng" dirty="0" smtClean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 indent="0">
              <a:buClr>
                <a:srgbClr val="DDDDDD"/>
              </a:buClr>
            </a:pPr>
            <a:r>
              <a:rPr lang="da-DK" sz="1600" u="sng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Især regel 1:</a:t>
            </a:r>
          </a:p>
          <a:p>
            <a:pPr marL="1028700" lvl="1">
              <a:buClr>
                <a:srgbClr val="DDDDDD"/>
              </a:buClr>
              <a:buBlip>
                <a:blip r:embed="rId6"/>
              </a:buBlip>
            </a:pP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Handel kun med K/S andele</a:t>
            </a:r>
          </a:p>
          <a:p>
            <a:pPr marL="1028700" lvl="1">
              <a:buClr>
                <a:srgbClr val="DDDDDD"/>
              </a:buClr>
              <a:buBlip>
                <a:blip r:embed="rId6"/>
              </a:buBlip>
            </a:pP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95 % nye andelsejere indenfor 5 år</a:t>
            </a:r>
          </a:p>
          <a:p>
            <a:pPr marL="1028700" lvl="1">
              <a:buClr>
                <a:srgbClr val="DDDDDD"/>
              </a:buClr>
              <a:buBlip>
                <a:blip r:embed="rId6"/>
              </a:buBlip>
            </a:pP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Umiddelbart eller middelbart</a:t>
            </a:r>
          </a:p>
          <a:p>
            <a:pPr marL="1028700" lvl="1">
              <a:buClr>
                <a:srgbClr val="DDDDDD"/>
              </a:buClr>
              <a:buBlip>
                <a:blip r:embed="rId6"/>
              </a:buBlip>
            </a:pPr>
            <a:r>
              <a:rPr lang="da-DK" sz="1600" dirty="0" err="1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GRESt</a:t>
            </a: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-pligt, uden at </a:t>
            </a: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ejendom </a:t>
            </a: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er solgt!</a:t>
            </a:r>
          </a:p>
          <a:p>
            <a:pPr marL="285750" lvl="0" indent="-285750">
              <a:buClr>
                <a:srgbClr val="DDDDDD"/>
              </a:buClr>
              <a:buBlip>
                <a:blip r:embed="rId6"/>
              </a:buBlip>
            </a:pPr>
            <a:endParaRPr lang="da-DK" sz="1800" dirty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lvl="1" indent="0">
              <a:buClr>
                <a:srgbClr val="DDDDDD"/>
              </a:buClr>
            </a:pPr>
            <a:r>
              <a:rPr lang="da-DK" sz="1600" u="sng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Især regel 2:</a:t>
            </a:r>
          </a:p>
          <a:p>
            <a:pPr marL="1028700" lvl="1">
              <a:buClr>
                <a:srgbClr val="DDDDDD"/>
              </a:buClr>
              <a:buBlip>
                <a:blip r:embed="rId6"/>
              </a:buBlip>
            </a:pP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Handel kun med K/S andele</a:t>
            </a:r>
          </a:p>
          <a:p>
            <a:pPr marL="1028700" lvl="1">
              <a:buClr>
                <a:srgbClr val="DDDDDD"/>
              </a:buClr>
              <a:buBlip>
                <a:blip r:embed="rId6"/>
              </a:buBlip>
            </a:pP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95 % af andelene er ”samlet” hos </a:t>
            </a:r>
            <a:r>
              <a:rPr lang="da-DK" sz="1600" u="sng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en person </a:t>
            </a: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eller en persongruppe</a:t>
            </a:r>
          </a:p>
          <a:p>
            <a:pPr marL="1028700" lvl="1">
              <a:buClr>
                <a:srgbClr val="DDDDDD"/>
              </a:buClr>
              <a:buBlip>
                <a:blip r:embed="rId6"/>
              </a:buBlip>
            </a:pPr>
            <a:r>
              <a:rPr lang="da-DK" sz="1600" dirty="0" err="1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GRESt</a:t>
            </a:r>
            <a:r>
              <a:rPr lang="da-DK" sz="1600" dirty="0" smtClean="0">
                <a:solidFill>
                  <a:srgbClr val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-pligt, uden at ejendomme er solgt!</a:t>
            </a:r>
            <a:endParaRPr lang="da-DK" sz="1600" dirty="0">
              <a:solidFill>
                <a:srgbClr val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Salg af ejendomme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" y="908720"/>
            <a:ext cx="500698" cy="3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Vores ydelser: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653" r="58971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  <p:sp>
        <p:nvSpPr>
          <p:cNvPr id="22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Sammenfatning af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de skattemæssige konsekvenser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ved salg af ejendommen:</a:t>
            </a:r>
          </a:p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Tyskland har beskatningsretten iht. dobbeltbeskatningsoverenskomsten, fordi ejendommen ligger i Tyskland</a:t>
            </a:r>
          </a:p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Andelsejere som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sælger,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beskattes med tysk indkomstskat ved salgsgevinst</a:t>
            </a:r>
          </a:p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 skat må krediteres i Danmark</a:t>
            </a:r>
          </a:p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Ejendomserhvervelsesafgift for køberen</a:t>
            </a:r>
          </a:p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Som regel ingen moms</a:t>
            </a:r>
          </a:p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Som regel ingen kommuneskat, pas dog på ved salg af sidste ejendom</a:t>
            </a:r>
          </a:p>
          <a:p>
            <a:pPr marL="285750" indent="-285750">
              <a:buBlip>
                <a:blip r:embed="rId6"/>
              </a:buBlip>
            </a:pPr>
            <a:endParaRPr lang="de-DE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Afskrivning i Tyskland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" y="908720"/>
            <a:ext cx="500698" cy="3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Ligger imellem 2% og 3% (”regelafskrivning”)</a:t>
            </a:r>
          </a:p>
          <a:p>
            <a:pPr marL="285750" indent="-285750">
              <a:buBlip>
                <a:blip r:embed="rId4"/>
              </a:buBlip>
            </a:pPr>
            <a:endParaRPr lang="da-DK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4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Kun linear afskrivning</a:t>
            </a:r>
          </a:p>
          <a:p>
            <a:pPr marL="285750" indent="-285750">
              <a:buBlip>
                <a:blip r:embed="rId4"/>
              </a:buBlip>
            </a:pPr>
            <a:endParaRPr lang="de-DE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1985"/>
          <a:stretch/>
        </p:blipFill>
        <p:spPr>
          <a:xfrm>
            <a:off x="-468560" y="4005064"/>
            <a:ext cx="10309935" cy="1918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71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Flere investeringer i Tyskland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" y="908720"/>
            <a:ext cx="500698" cy="3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Vores ydelser: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653" r="58971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  <p:sp>
        <p:nvSpPr>
          <p:cNvPr id="13" name="Textplatzhalter 13"/>
          <p:cNvSpPr txBox="1">
            <a:spLocks/>
          </p:cNvSpPr>
          <p:nvPr/>
        </p:nvSpPr>
        <p:spPr>
          <a:xfrm>
            <a:off x="2692293" y="1956035"/>
            <a:ext cx="3940718" cy="176099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2. trin: Investor ”Jens”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Personlig selvangivelse som indeholder: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50% af ”Ejendomme Tzskland K/S”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40% af ”Orkan Tyskland Vindmølle KG”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Selvangivelsen indeholder de samlede indtægter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 indkomstskat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endParaRPr lang="da-DK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Font typeface="Wingdings 2"/>
              <a:buBlip>
                <a:blip r:embed="rId6"/>
              </a:buBlip>
            </a:pPr>
            <a:endParaRPr lang="da-DK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4" name="Textplatzhalter 13"/>
          <p:cNvSpPr txBox="1">
            <a:spLocks/>
          </p:cNvSpPr>
          <p:nvPr/>
        </p:nvSpPr>
        <p:spPr>
          <a:xfrm>
            <a:off x="2627784" y="4437112"/>
            <a:ext cx="3940718" cy="187220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1. trin: Personselskaber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Skatteregnskaber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Beregning af resultaterne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Selskabernes selvangivelser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Selvangivelser indeholder investorernes omkostninger i forbindelse med personselskaberne</a:t>
            </a:r>
          </a:p>
          <a:p>
            <a:pPr marL="285750" indent="-285750">
              <a:buFont typeface="Wingdings 2"/>
              <a:buBlip>
                <a:blip r:embed="rId6"/>
              </a:buBlip>
            </a:pPr>
            <a:endParaRPr lang="da-DK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5" name="Picture 7" descr="C:\Users\sl\AppData\Local\Microsoft\Windows\Temporary Internet Files\Content.IE5\0XQH7EYZ\MC900442090[1]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0"/>
          <a:stretch/>
        </p:blipFill>
        <p:spPr bwMode="auto">
          <a:xfrm>
            <a:off x="1115616" y="1830340"/>
            <a:ext cx="651949" cy="74612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115616" y="2219146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Jens</a:t>
            </a:r>
            <a:endParaRPr lang="de-DE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827584" y="2717989"/>
            <a:ext cx="298166" cy="7830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342626" y="3564385"/>
            <a:ext cx="989014" cy="102882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Ellipse 4"/>
          <p:cNvSpPr/>
          <p:nvPr/>
        </p:nvSpPr>
        <p:spPr>
          <a:xfrm>
            <a:off x="331994" y="3733372"/>
            <a:ext cx="960304" cy="661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Ejendomme</a:t>
            </a:r>
            <a:r>
              <a:rPr lang="de-DE" sz="1200" kern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1200" kern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Tyskland</a:t>
            </a:r>
            <a:r>
              <a:rPr lang="de-DE" sz="1200" kern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K/S</a:t>
            </a:r>
            <a:endParaRPr lang="de-DE" sz="1200" kern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1767565" y="2708920"/>
            <a:ext cx="34661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1619672" y="3578850"/>
            <a:ext cx="989014" cy="1028828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Ellipse 4"/>
          <p:cNvSpPr/>
          <p:nvPr/>
        </p:nvSpPr>
        <p:spPr>
          <a:xfrm>
            <a:off x="1619672" y="3766976"/>
            <a:ext cx="960304" cy="6619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200" kern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Orkan </a:t>
            </a:r>
            <a:r>
              <a:rPr lang="de-DE" sz="1200" kern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Tyskland</a:t>
            </a:r>
            <a:r>
              <a:rPr lang="de-DE" sz="1200" kern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1200" kern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Vindmølle</a:t>
            </a:r>
            <a:r>
              <a:rPr lang="de-DE" sz="1200" kern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KG</a:t>
            </a:r>
            <a:endParaRPr lang="de-DE" sz="1200" kern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Investors </a:t>
            </a:r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omkostninger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Omkostninger som ikke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K/S har betalt, men investor selv;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og som hænger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sammen med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investeringer må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udgiftsføres i Tyskland</a:t>
            </a:r>
          </a:p>
          <a:p>
            <a:endParaRPr lang="da-DK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Eksempel: Finansieringsomkostninger for køb af andele, kørselsomkostninger, rådgivning i forbindelse med investeringen.</a:t>
            </a:r>
          </a:p>
          <a:p>
            <a:endParaRPr lang="da-DK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Vigtigt: Skal angives i </a:t>
            </a:r>
            <a:r>
              <a:rPr lang="da-DK" sz="1800" u="sng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selskabets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selvangivelse (ikke i den personlige selvangivelse); en god tysk revisor spørger efter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disse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  <a:sym typeface="Wingdings" panose="05000000000000000000" pitchFamily="2" charset="2"/>
              </a:rPr>
              <a:t></a:t>
            </a:r>
            <a:endParaRPr lang="de-DE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8" name="Picture 4" descr="Vores ydelser:"/>
          <p:cNvPicPr>
            <a:picLocks noChangeArrowheads="1"/>
          </p:cNvPicPr>
          <p:nvPr/>
        </p:nvPicPr>
        <p:blipFill>
          <a:blip r:embed="rId3" cstate="print"/>
          <a:srcRect r="65624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941431"/>
            <a:ext cx="535112" cy="39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nhaltsplatzhalter 8" descr="storebaelt_fotolia.jpg"/>
          <p:cNvPicPr>
            <a:picLocks noGrp="1"/>
          </p:cNvPicPr>
          <p:nvPr>
            <p:ph sz="half" idx="1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1800" t="13225" r="46955" b="24067"/>
          <a:stretch>
            <a:fillRect/>
          </a:stretch>
        </p:blipFill>
        <p:spPr>
          <a:xfrm>
            <a:off x="6516000" y="1916832"/>
            <a:ext cx="2264400" cy="432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08720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Om </a:t>
            </a:r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os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08720"/>
            <a:ext cx="400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0000" y="4437112"/>
            <a:ext cx="8496944" cy="2016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a-DK" sz="1800" dirty="0" smtClean="0">
                <a:solidFill>
                  <a:srgbClr val="99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Din bro til Tyskland</a:t>
            </a:r>
          </a:p>
          <a:p>
            <a:pPr>
              <a:buClr>
                <a:srgbClr val="990000"/>
              </a:buClr>
            </a:pPr>
            <a:r>
              <a:rPr lang="da-DK" sz="1800" dirty="0" smtClean="0">
                <a:solidFill>
                  <a:schemeClr val="tx1"/>
                </a:solidFill>
              </a:rPr>
              <a:t>Vi har mangeårig erfaring indenfor grænseoverskridende rådgivning. </a:t>
            </a:r>
          </a:p>
          <a:p>
            <a:pPr>
              <a:buClr>
                <a:srgbClr val="990000"/>
              </a:buClr>
            </a:pPr>
            <a:r>
              <a:rPr lang="da-DK" sz="1800" dirty="0" smtClean="0">
                <a:solidFill>
                  <a:schemeClr val="tx1"/>
                </a:solidFill>
              </a:rPr>
              <a:t>Vi taler dansk, kender strukturerne på tværs af grænsen og har de rigtige løsninger parat. </a:t>
            </a:r>
          </a:p>
          <a:p>
            <a:pPr>
              <a:buClr>
                <a:srgbClr val="990000"/>
              </a:buClr>
            </a:pPr>
            <a:r>
              <a:rPr lang="da-DK" sz="1800" dirty="0" smtClean="0">
                <a:solidFill>
                  <a:schemeClr val="tx1"/>
                </a:solidFill>
              </a:rPr>
              <a:t>Vores specialviden og erfaring deler vi gerne med vores store og små kunder fra alle brancher.</a:t>
            </a:r>
            <a:endParaRPr lang="da-DK" sz="1800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4687" t="5571" r="6698"/>
          <a:stretch>
            <a:fillRect/>
          </a:stretch>
        </p:blipFill>
        <p:spPr bwMode="auto">
          <a:xfrm>
            <a:off x="179512" y="1484784"/>
            <a:ext cx="869795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Bestyrelse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000" y="908720"/>
            <a:ext cx="400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395536" y="3068960"/>
            <a:ext cx="2221264" cy="43204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Thorsten Manewald</a:t>
            </a:r>
          </a:p>
          <a:p>
            <a:pPr algn="ctr"/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Steuerberater</a:t>
            </a:r>
            <a:endParaRPr lang="de-DE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9" name="Inhaltsplatzhalter 8" descr="storebaelt_fotolia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 l="15971" r="48971"/>
          <a:stretch>
            <a:fillRect/>
          </a:stretch>
        </p:blipFill>
        <p:spPr>
          <a:xfrm>
            <a:off x="6516215" y="1916832"/>
            <a:ext cx="2262647" cy="4320480"/>
          </a:xfrm>
        </p:spPr>
      </p:pic>
      <p:pic>
        <p:nvPicPr>
          <p:cNvPr id="30724" name="Picture 4" descr="http://tysk-revision.com/wp-content/uploads/2012/11/Thorsten-Manewal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305" y="1916832"/>
            <a:ext cx="1234423" cy="1008112"/>
          </a:xfrm>
          <a:prstGeom prst="rect">
            <a:avLst/>
          </a:prstGeom>
          <a:noFill/>
        </p:spPr>
      </p:pic>
      <p:sp>
        <p:nvSpPr>
          <p:cNvPr id="40" name="Textplatzhalter 13"/>
          <p:cNvSpPr txBox="1">
            <a:spLocks/>
          </p:cNvSpPr>
          <p:nvPr/>
        </p:nvSpPr>
        <p:spPr>
          <a:xfrm>
            <a:off x="3779912" y="3068960"/>
            <a:ext cx="2221264" cy="43204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Dipl.-Kaufmann Christian Kuth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Steuerberater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0726" name="Picture 6" descr="http://tysk-revision.com/wp-content/uploads/2012/11/Christian-Kut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3681" y="1916832"/>
            <a:ext cx="1234423" cy="1008112"/>
          </a:xfrm>
          <a:prstGeom prst="rect">
            <a:avLst/>
          </a:prstGeom>
          <a:noFill/>
        </p:spPr>
      </p:pic>
      <p:pic>
        <p:nvPicPr>
          <p:cNvPr id="30728" name="Picture 8" descr="http://tysk-revision.com/wp-content/uploads/2012/11/Benjamin-Feind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983" y="4653136"/>
            <a:ext cx="1266753" cy="1034515"/>
          </a:xfrm>
          <a:prstGeom prst="rect">
            <a:avLst/>
          </a:prstGeom>
          <a:noFill/>
        </p:spPr>
      </p:pic>
      <p:pic>
        <p:nvPicPr>
          <p:cNvPr id="30730" name="Picture 10" descr="http://tysk-revision.com/wp-content/uploads/2014/01/Gunnar-Tessi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73681" y="4653136"/>
            <a:ext cx="1234423" cy="1008112"/>
          </a:xfrm>
          <a:prstGeom prst="rect">
            <a:avLst/>
          </a:prstGeom>
          <a:noFill/>
        </p:spPr>
      </p:pic>
      <p:sp>
        <p:nvSpPr>
          <p:cNvPr id="44" name="Textplatzhalter 13"/>
          <p:cNvSpPr txBox="1">
            <a:spLocks/>
          </p:cNvSpPr>
          <p:nvPr/>
        </p:nvSpPr>
        <p:spPr>
          <a:xfrm>
            <a:off x="395536" y="5877272"/>
            <a:ext cx="2509296" cy="43204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Dipl.-Kaufmann Benjamin J. Feindt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Steuerberater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5" name="Textplatzhalter 13"/>
          <p:cNvSpPr txBox="1">
            <a:spLocks/>
          </p:cNvSpPr>
          <p:nvPr/>
        </p:nvSpPr>
        <p:spPr>
          <a:xfrm>
            <a:off x="3923928" y="5805264"/>
            <a:ext cx="2005240" cy="43204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Gunnar Tessin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da-DK" dirty="0" smtClean="0">
                <a:solidFill>
                  <a:schemeClr val="tx2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statsautoriseret revisor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pic>
        <p:nvPicPr>
          <p:cNvPr id="6" name="Grafik 5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Kontakt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" y="944340"/>
            <a:ext cx="441307" cy="3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tysk-revision.com/wp-content/uploads/2012/11/Christian-Kuth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/>
          <a:srcRect t="9870" b="9870"/>
          <a:stretch>
            <a:fillRect/>
          </a:stretch>
        </p:blipFill>
        <p:spPr bwMode="auto">
          <a:xfrm>
            <a:off x="4572000" y="615950"/>
            <a:ext cx="3962400" cy="2597150"/>
          </a:xfrm>
          <a:prstGeom prst="rect">
            <a:avLst/>
          </a:prstGeom>
          <a:noFill/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sp>
        <p:nvSpPr>
          <p:cNvPr id="10" name="Titel 8"/>
          <p:cNvSpPr>
            <a:spLocks noGrp="1"/>
          </p:cNvSpPr>
          <p:nvPr/>
        </p:nvSpPr>
        <p:spPr>
          <a:xfrm>
            <a:off x="400653" y="4581128"/>
            <a:ext cx="6351240" cy="52228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00" b="1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Christian </a:t>
            </a:r>
            <a:r>
              <a:rPr lang="da-DK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kuth</a:t>
            </a: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a-DK" dirty="0" smtClean="0">
                <a:latin typeface="Times New Roman"/>
                <a:ea typeface="Open Sans" pitchFamily="34" charset="0"/>
                <a:cs typeface="Times New Roman"/>
              </a:rPr>
              <a:t>∙</a:t>
            </a: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a-DK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partner </a:t>
            </a:r>
            <a:r>
              <a:rPr lang="da-DK" sz="1600" dirty="0">
                <a:latin typeface="Times New Roman"/>
                <a:ea typeface="Open Sans" pitchFamily="34" charset="0"/>
                <a:cs typeface="Times New Roman"/>
              </a:rPr>
              <a:t>∙</a:t>
            </a:r>
            <a:r>
              <a:rPr lang="da-DK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steuerberater</a:t>
            </a:r>
            <a:endParaRPr lang="de-DE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platzhalter 12"/>
          <p:cNvSpPr>
            <a:spLocks noGrp="1"/>
          </p:cNvSpPr>
          <p:nvPr/>
        </p:nvSpPr>
        <p:spPr>
          <a:xfrm>
            <a:off x="400653" y="5461210"/>
            <a:ext cx="5867400" cy="768350"/>
          </a:xfrm>
          <a:prstGeom prst="rect">
            <a:avLst/>
          </a:prstGeom>
        </p:spPr>
        <p:txBody>
          <a:bodyPr vert="horz" lIns="109728" tIns="0">
            <a:normAutofit fontScale="85000" lnSpcReduction="2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Tyskrevision / TR Steuerberater</a:t>
            </a:r>
          </a:p>
          <a:p>
            <a:r>
              <a:rPr lang="da-DK" dirty="0" smtClean="0"/>
              <a:t>Langberger Weg 4 (CITTI-PARK) </a:t>
            </a:r>
            <a:r>
              <a:rPr lang="da-DK" dirty="0" smtClean="0">
                <a:latin typeface="Times New Roman"/>
                <a:cs typeface="Times New Roman"/>
              </a:rPr>
              <a:t>│</a:t>
            </a:r>
            <a:r>
              <a:rPr lang="da-DK" dirty="0" smtClean="0"/>
              <a:t> D-24941 Flensburg</a:t>
            </a:r>
          </a:p>
          <a:p>
            <a:r>
              <a:rPr lang="da-DK" dirty="0" smtClean="0"/>
              <a:t>Mail: </a:t>
            </a:r>
            <a:r>
              <a:rPr lang="da-DK" dirty="0" smtClean="0">
                <a:hlinkClick r:id="rId5"/>
              </a:rPr>
              <a:t>ck@tyskrevision.com</a:t>
            </a:r>
            <a:endParaRPr lang="da-DK" dirty="0" smtClean="0"/>
          </a:p>
          <a:p>
            <a:r>
              <a:rPr lang="da-DK" dirty="0" smtClean="0"/>
              <a:t>Fon: </a:t>
            </a:r>
            <a:r>
              <a:rPr lang="de-DE" dirty="0" smtClean="0"/>
              <a:t>+49 461 90 90 30 67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8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80000" y="1916832"/>
            <a:ext cx="8496944" cy="1143000"/>
          </a:xfrm>
        </p:spPr>
        <p:txBody>
          <a:bodyPr>
            <a:normAutofit/>
          </a:bodyPr>
          <a:lstStyle/>
          <a:p>
            <a:r>
              <a:rPr lang="de-DE" sz="2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Skatteforhold</a:t>
            </a:r>
            <a:r>
              <a:rPr lang="de-DE" sz="2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2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ved</a:t>
            </a:r>
            <a:r>
              <a:rPr lang="de-DE" sz="2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2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investeringer</a:t>
            </a:r>
            <a:r>
              <a:rPr lang="de-DE" sz="2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i TYSKE EJENDOMME</a:t>
            </a:r>
            <a:endParaRPr lang="de-DE" sz="2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80000" y="3429000"/>
            <a:ext cx="8424936" cy="2697163"/>
          </a:xfrm>
        </p:spPr>
        <p:txBody>
          <a:bodyPr>
            <a:normAutofit/>
          </a:bodyPr>
          <a:lstStyle/>
          <a:p>
            <a:pPr>
              <a:buClr>
                <a:srgbClr val="990000"/>
              </a:buClr>
            </a:pP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Skattemæssige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forpligtelser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ved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K/S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selskab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i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Tyskland</a:t>
            </a:r>
            <a:endParaRPr lang="de-DE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Clr>
                <a:srgbClr val="990000"/>
              </a:buClr>
            </a:pPr>
            <a:endParaRPr lang="de-DE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Clr>
                <a:srgbClr val="990000"/>
              </a:buClr>
            </a:pP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De 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relevante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skatter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: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indkomstskat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moms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kommuneskat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ejendoms-erhvervelsesafgift</a:t>
            </a:r>
            <a:endParaRPr lang="de-DE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Clr>
                <a:srgbClr val="990000"/>
              </a:buClr>
            </a:pPr>
            <a:endParaRPr lang="de-DE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>
              <a:buClr>
                <a:srgbClr val="990000"/>
              </a:buClr>
            </a:pP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Specielle</a:t>
            </a:r>
            <a:r>
              <a:rPr lang="de-DE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sagsforhold</a:t>
            </a:r>
            <a:endParaRPr lang="de-DE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Typiske</a:t>
            </a:r>
            <a:r>
              <a:rPr lang="de-DE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strukturer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pic>
        <p:nvPicPr>
          <p:cNvPr id="9" name="Inhaltsplatzhalter 8" descr="storebaelt_fotolia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65624"/>
          <a:stretch>
            <a:fillRect/>
          </a:stretch>
        </p:blipFill>
        <p:spPr>
          <a:xfrm>
            <a:off x="6588224" y="1916832"/>
            <a:ext cx="2264400" cy="4320000"/>
          </a:xfr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000" y="908720"/>
            <a:ext cx="472629" cy="4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uppieren 17"/>
          <p:cNvGrpSpPr/>
          <p:nvPr/>
        </p:nvGrpSpPr>
        <p:grpSpPr>
          <a:xfrm>
            <a:off x="179512" y="3675999"/>
            <a:ext cx="1976348" cy="520065"/>
            <a:chOff x="-219298" y="-104651"/>
            <a:chExt cx="1976348" cy="520065"/>
          </a:xfrm>
        </p:grpSpPr>
        <p:sp>
          <p:nvSpPr>
            <p:cNvPr id="19" name="Abgerundetes Rechteck 18"/>
            <p:cNvSpPr/>
            <p:nvPr/>
          </p:nvSpPr>
          <p:spPr>
            <a:xfrm>
              <a:off x="-219298" y="-104651"/>
              <a:ext cx="1976348" cy="520065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Abgerundetes Rechteck 4"/>
            <p:cNvSpPr/>
            <p:nvPr/>
          </p:nvSpPr>
          <p:spPr>
            <a:xfrm>
              <a:off x="-188834" y="-76616"/>
              <a:ext cx="1945884" cy="4896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600" kern="12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Komplementär </a:t>
              </a:r>
              <a:r>
                <a:rPr lang="de-DE" sz="1600" kern="1200" dirty="0" err="1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ApS</a:t>
              </a:r>
              <a:endParaRPr lang="de-DE" sz="1600" kern="12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30" name="Textfeld 29"/>
          <p:cNvSpPr txBox="1"/>
          <p:nvPr/>
        </p:nvSpPr>
        <p:spPr>
          <a:xfrm>
            <a:off x="101004" y="4481717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DK</a:t>
            </a:r>
            <a:endParaRPr lang="de-DE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102648" y="5106670"/>
            <a:ext cx="49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</a:t>
            </a:r>
            <a:endParaRPr lang="de-DE" b="1" dirty="0"/>
          </a:p>
        </p:txBody>
      </p:sp>
      <p:grpSp>
        <p:nvGrpSpPr>
          <p:cNvPr id="32" name="Gruppieren 31"/>
          <p:cNvGrpSpPr/>
          <p:nvPr/>
        </p:nvGrpSpPr>
        <p:grpSpPr>
          <a:xfrm>
            <a:off x="2915816" y="3218929"/>
            <a:ext cx="1434207" cy="1434207"/>
            <a:chOff x="1132963" y="-1378933"/>
            <a:chExt cx="1434207" cy="1434207"/>
          </a:xfrm>
        </p:grpSpPr>
        <p:sp>
          <p:nvSpPr>
            <p:cNvPr id="33" name="Ellipse 32"/>
            <p:cNvSpPr/>
            <p:nvPr/>
          </p:nvSpPr>
          <p:spPr>
            <a:xfrm>
              <a:off x="1132963" y="-1378933"/>
              <a:ext cx="1434207" cy="143420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lipse 4"/>
            <p:cNvSpPr/>
            <p:nvPr/>
          </p:nvSpPr>
          <p:spPr>
            <a:xfrm>
              <a:off x="1250209" y="-1168898"/>
              <a:ext cx="1188111" cy="1014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1500" kern="1200" dirty="0" err="1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Ejendomme</a:t>
              </a:r>
              <a:r>
                <a:rPr lang="de-DE" sz="1500" kern="12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</a:t>
              </a:r>
              <a:r>
                <a:rPr lang="de-DE" sz="1500" kern="1200" dirty="0" err="1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Tyskland</a:t>
              </a:r>
              <a:r>
                <a:rPr lang="de-DE" sz="1500" kern="1200" dirty="0" smtClean="0">
                  <a:latin typeface="Open Sans" pitchFamily="34" charset="0"/>
                  <a:ea typeface="Open Sans" pitchFamily="34" charset="0"/>
                  <a:cs typeface="Open Sans" pitchFamily="34" charset="0"/>
                </a:rPr>
                <a:t> K/S</a:t>
              </a:r>
              <a:endParaRPr lang="de-DE" sz="1500" kern="1200" dirty="0"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cxnSp>
        <p:nvCxnSpPr>
          <p:cNvPr id="35" name="Gerade Verbindung 34"/>
          <p:cNvCxnSpPr/>
          <p:nvPr/>
        </p:nvCxnSpPr>
        <p:spPr bwMode="auto">
          <a:xfrm>
            <a:off x="-78440" y="4937708"/>
            <a:ext cx="8940800" cy="38100"/>
          </a:xfrm>
          <a:prstGeom prst="line">
            <a:avLst/>
          </a:prstGeom>
          <a:solidFill>
            <a:schemeClr val="accent2"/>
          </a:solidFill>
          <a:ln w="1905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Abgerundetes Rechteck 12"/>
          <p:cNvSpPr/>
          <p:nvPr/>
        </p:nvSpPr>
        <p:spPr>
          <a:xfrm>
            <a:off x="1043608" y="2716439"/>
            <a:ext cx="1512168" cy="568346"/>
          </a:xfrm>
          <a:prstGeom prst="roundRect">
            <a:avLst>
              <a:gd name="adj" fmla="val 10000"/>
            </a:avLst>
          </a:prstGeom>
          <a:noFill/>
          <a:ln>
            <a:solidFill>
              <a:srgbClr val="B4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da-DK" sz="1400" dirty="0" smtClean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Kommanditist</a:t>
            </a:r>
          </a:p>
          <a:p>
            <a:pPr algn="r"/>
            <a:r>
              <a:rPr lang="da-DK" sz="1400" dirty="0" smtClean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	60%</a:t>
            </a:r>
          </a:p>
          <a:p>
            <a:pPr algn="r"/>
            <a:r>
              <a:rPr lang="da-DK" dirty="0" smtClean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da-DK" dirty="0">
              <a:solidFill>
                <a:sysClr val="windowText" lastClr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943210" y="2716440"/>
            <a:ext cx="1453183" cy="568347"/>
          </a:xfrm>
          <a:prstGeom prst="roundRect">
            <a:avLst>
              <a:gd name="adj" fmla="val 10000"/>
            </a:avLst>
          </a:prstGeom>
          <a:noFill/>
          <a:ln>
            <a:solidFill>
              <a:srgbClr val="B4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da-DK" sz="1400" dirty="0" smtClean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Kommanditist</a:t>
            </a:r>
          </a:p>
          <a:p>
            <a:r>
              <a:rPr lang="da-DK" sz="1400" dirty="0" smtClean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40%</a:t>
            </a:r>
          </a:p>
          <a:p>
            <a:r>
              <a:rPr lang="da-DK" dirty="0" smtClean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da-DK" dirty="0">
              <a:solidFill>
                <a:sysClr val="windowText" lastClr="0000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2555776" y="2237025"/>
            <a:ext cx="739527" cy="843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H="1">
            <a:off x="4109306" y="2237025"/>
            <a:ext cx="822734" cy="848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33" idx="4"/>
          </p:cNvCxnSpPr>
          <p:nvPr/>
        </p:nvCxnSpPr>
        <p:spPr>
          <a:xfrm>
            <a:off x="3632920" y="4653136"/>
            <a:ext cx="0" cy="7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879" y="5445224"/>
            <a:ext cx="7324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0" name="Gerade Verbindung mit Pfeil 39"/>
          <p:cNvCxnSpPr/>
          <p:nvPr/>
        </p:nvCxnSpPr>
        <p:spPr>
          <a:xfrm>
            <a:off x="2176496" y="3971076"/>
            <a:ext cx="6464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31" name="Picture 7" descr="C:\Users\sl\AppData\Local\Microsoft\Windows\Temporary Internet Files\Content.IE5\0XQH7EYZ\MC900442090[1]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0"/>
          <a:stretch/>
        </p:blipFill>
        <p:spPr bwMode="auto">
          <a:xfrm>
            <a:off x="1806987" y="1829936"/>
            <a:ext cx="651949" cy="74612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sl\AppData\Local\Microsoft\Windows\Temporary Internet Files\Content.IE5\0XQH7EYZ\MC900442090[1]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0"/>
          <a:stretch/>
        </p:blipFill>
        <p:spPr bwMode="auto">
          <a:xfrm flipH="1">
            <a:off x="5017853" y="1829935"/>
            <a:ext cx="651949" cy="74612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1835696" y="2218742"/>
            <a:ext cx="529312" cy="307777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Jens</a:t>
            </a:r>
            <a:endParaRPr lang="de-DE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079172" y="2237025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Lars</a:t>
            </a:r>
            <a:endParaRPr lang="de-DE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223936" y="353475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0%</a:t>
            </a:r>
            <a:endParaRPr lang="de-DE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Skatte</a:t>
            </a:r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mæssige forpligtelser i Tyskland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Udarbejdelse af skattebalance og resultatopgørelse</a:t>
            </a:r>
          </a:p>
          <a:p>
            <a:pPr marL="285750" indent="-285750">
              <a:buBlip>
                <a:blip r:embed="rId3"/>
              </a:buBlip>
            </a:pPr>
            <a:endParaRPr lang="da-DK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Indsendelse af selvangivelser for </a:t>
            </a:r>
            <a:r>
              <a:rPr lang="da-DK" sz="1800" u="sng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K/S selskabet</a:t>
            </a:r>
          </a:p>
          <a:p>
            <a:pPr marL="1028700" lvl="1">
              <a:buBlip>
                <a:blip r:embed="rId3"/>
              </a:buBlip>
            </a:pPr>
            <a:r>
              <a:rPr lang="da-DK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indkomstskat: ”separat og enhedsmæssig selvangivelse” (</a:t>
            </a:r>
            <a:r>
              <a:rPr lang="da-DK" sz="16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GuE</a:t>
            </a:r>
            <a:r>
              <a:rPr lang="da-DK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marL="1028700" lvl="1">
              <a:buBlip>
                <a:blip r:embed="rId3"/>
              </a:buBlip>
            </a:pPr>
            <a:r>
              <a:rPr lang="da-DK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moms</a:t>
            </a:r>
          </a:p>
          <a:p>
            <a:pPr marL="1028700" lvl="1">
              <a:buBlip>
                <a:blip r:embed="rId3"/>
              </a:buBlip>
            </a:pPr>
            <a:r>
              <a:rPr lang="da-DK" sz="16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kommuneskat</a:t>
            </a:r>
          </a:p>
          <a:p>
            <a:pPr marL="285750" indent="-285750">
              <a:buBlip>
                <a:blip r:embed="rId3"/>
              </a:buBlip>
            </a:pPr>
            <a:endParaRPr lang="da-DK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Selvangivelser for hver K/S investor</a:t>
            </a:r>
          </a:p>
          <a:p>
            <a:pPr marL="285750" indent="-285750">
              <a:buBlip>
                <a:blip r:embed="rId3"/>
              </a:buBlip>
            </a:pPr>
            <a:endParaRPr lang="da-DK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Frister for selvangivelser: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generelt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 år</a:t>
            </a:r>
          </a:p>
          <a:p>
            <a:endParaRPr lang="da-DK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Hvis skatterevisionen kommer: levering af bilag etc. </a:t>
            </a:r>
            <a:endParaRPr lang="de-DE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908720"/>
            <a:ext cx="500698" cy="3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Vores ydelser:"/>
          <p:cNvPicPr>
            <a:picLocks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653" r="58971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Relevant skat i Tyskland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Indkomstskat (Einkommensteuer)</a:t>
            </a:r>
          </a:p>
          <a:p>
            <a:endParaRPr lang="da-DK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Moms (Umsatzsteuer)</a:t>
            </a:r>
          </a:p>
          <a:p>
            <a:endParaRPr lang="da-DK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Kommuneskat (Gewerbesteuer)</a:t>
            </a:r>
          </a:p>
          <a:p>
            <a:pPr marL="285750" indent="-285750">
              <a:buBlip>
                <a:blip r:embed="rId3"/>
              </a:buBlip>
            </a:pPr>
            <a:endParaRPr lang="da-DK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Ejendomserhvervelsesafgift (Grunderwerbsteuer)</a:t>
            </a:r>
            <a:endParaRPr lang="de-DE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908720"/>
            <a:ext cx="500698" cy="3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Vores ydelser:"/>
          <p:cNvPicPr>
            <a:picLocks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653" r="58971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86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Indkomstskat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Tyskland har beskatningsretten efter dobbeltbeskatningsaftalen</a:t>
            </a: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Lejeindtægter og andre indtægter fra ejendom </a:t>
            </a:r>
            <a:r>
              <a:rPr lang="da-DK" sz="18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beskattes med indkomstskat</a:t>
            </a: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Personselskaber er ”transparente”, dvs. at ikke selskabet, men </a:t>
            </a:r>
            <a:r>
              <a:rPr lang="da-DK" sz="1800" u="sng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investorerne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er skattepligtige</a:t>
            </a: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Selskabets resultat bliver fordelt på investorerne</a:t>
            </a: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Skattesatser for indkomstskat i Tyskland 2014: 14-45% (progressiv)</a:t>
            </a: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 reglen skattemæssigt underskud på baggrund af</a:t>
            </a:r>
          </a:p>
          <a:p>
            <a:pPr marL="1028700" lvl="1">
              <a:buBlip>
                <a:blip r:embed="rId3"/>
              </a:buBlip>
            </a:pPr>
            <a:r>
              <a:rPr lang="da-DK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Afskrivning</a:t>
            </a:r>
          </a:p>
          <a:p>
            <a:pPr marL="1028700" lvl="1">
              <a:buBlip>
                <a:blip r:embed="rId3"/>
              </a:buBlip>
            </a:pPr>
            <a:r>
              <a:rPr lang="da-DK" sz="16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Finansieringsomkostninger (renter, swapudgifter etc.)</a:t>
            </a:r>
          </a:p>
          <a:p>
            <a:pPr marL="285750"/>
            <a:endParaRPr lang="da-DK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908720"/>
            <a:ext cx="500698" cy="3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Vores ydelser:"/>
          <p:cNvPicPr>
            <a:picLocks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653" r="58971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34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Dobbeltbeskatningsoverenskomst </a:t>
            </a:r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Danmark-Tyskland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Efter DBO har Tyskland beskatningsretten, fordi ejendommen ligger i Tyskland</a:t>
            </a:r>
          </a:p>
          <a:p>
            <a:endParaRPr lang="da-DK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Investorerne bliver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beskattet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 Tyskland</a:t>
            </a:r>
          </a:p>
          <a:p>
            <a:pPr marL="285750" indent="-285750">
              <a:buBlip>
                <a:blip r:embed="rId3"/>
              </a:buBlip>
            </a:pPr>
            <a:endParaRPr lang="da-DK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Men: Investorerne beskattes også i Danmark</a:t>
            </a:r>
          </a:p>
          <a:p>
            <a:pPr marL="285750" indent="-285750">
              <a:buBlip>
                <a:blip r:embed="rId3"/>
              </a:buBlip>
            </a:pPr>
            <a:endParaRPr lang="da-DK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3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 indkomstskat må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generelt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krediteres i Danmark</a:t>
            </a:r>
            <a:endParaRPr lang="de-DE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908720"/>
            <a:ext cx="500698" cy="3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Vores ydelser:"/>
          <p:cNvPicPr>
            <a:picLocks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653" r="58971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Overblik over indkomstskat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-179512" y="-3096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sp>
        <p:nvSpPr>
          <p:cNvPr id="14" name="Textplatzhalter 13"/>
          <p:cNvSpPr>
            <a:spLocks noGrp="1"/>
          </p:cNvSpPr>
          <p:nvPr>
            <p:ph type="body" idx="2"/>
          </p:nvPr>
        </p:nvSpPr>
        <p:spPr>
          <a:xfrm>
            <a:off x="2214880" y="1772816"/>
            <a:ext cx="4392000" cy="1296840"/>
          </a:xfrm>
        </p:spPr>
        <p:txBody>
          <a:bodyPr>
            <a:noAutofit/>
          </a:bodyPr>
          <a:lstStyle/>
          <a:p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3. trin</a:t>
            </a:r>
          </a:p>
          <a:p>
            <a:pPr marL="285750" indent="-285750">
              <a:buBlip>
                <a:blip r:embed="rId3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Personlig selvangivelse</a:t>
            </a:r>
          </a:p>
          <a:p>
            <a:pPr marL="285750" indent="-285750">
              <a:buBlip>
                <a:blip r:embed="rId3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Jens skylder indkomstskat eller har tabfremførsel</a:t>
            </a:r>
          </a:p>
          <a:p>
            <a:pPr marL="285750" indent="-285750">
              <a:buBlip>
                <a:blip r:embed="rId3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Her: tab på 60.000 EUR</a:t>
            </a:r>
            <a:endParaRPr lang="da-DK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00" y="908720"/>
            <a:ext cx="500698" cy="3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Vores ydelser:"/>
          <p:cNvPicPr>
            <a:picLocks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653" r="58971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  <p:sp>
        <p:nvSpPr>
          <p:cNvPr id="9" name="Textplatzhalter 13"/>
          <p:cNvSpPr txBox="1">
            <a:spLocks/>
          </p:cNvSpPr>
          <p:nvPr/>
        </p:nvSpPr>
        <p:spPr>
          <a:xfrm>
            <a:off x="2262809" y="3645024"/>
            <a:ext cx="3940718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2. trin</a:t>
            </a:r>
          </a:p>
          <a:p>
            <a:pPr marL="285750" indent="-285750">
              <a:buFont typeface="Wingdings 2"/>
              <a:buBlip>
                <a:blip r:embed="rId3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Fordeling af resultatet</a:t>
            </a:r>
          </a:p>
          <a:p>
            <a:pPr marL="285750" indent="-285750">
              <a:buFont typeface="Wingdings 2"/>
              <a:buBlip>
                <a:blip r:embed="rId3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Her: - 60.000 EUR</a:t>
            </a:r>
          </a:p>
          <a:p>
            <a:pPr marL="285750" indent="-285750">
              <a:buFont typeface="Wingdings 2"/>
              <a:buBlip>
                <a:blip r:embed="rId3"/>
              </a:buBlip>
            </a:pPr>
            <a:endParaRPr lang="da-DK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Font typeface="Wingdings 2"/>
              <a:buBlip>
                <a:blip r:embed="rId3"/>
              </a:buBlip>
            </a:pPr>
            <a:endParaRPr lang="da-DK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2" name="Textplatzhalter 13"/>
          <p:cNvSpPr txBox="1">
            <a:spLocks/>
          </p:cNvSpPr>
          <p:nvPr/>
        </p:nvSpPr>
        <p:spPr>
          <a:xfrm>
            <a:off x="2267744" y="5084160"/>
            <a:ext cx="3940718" cy="129716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1. trin</a:t>
            </a:r>
          </a:p>
          <a:p>
            <a:pPr marL="285750" indent="-285750">
              <a:buFont typeface="Wingdings 2"/>
              <a:buBlip>
                <a:blip r:embed="rId3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Skatteregnskaber med beregning af det skattemæssige resultat</a:t>
            </a:r>
          </a:p>
          <a:p>
            <a:pPr marL="285750" indent="-285750">
              <a:buFont typeface="Wingdings 2"/>
              <a:buBlip>
                <a:blip r:embed="rId3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Selvangivelse for K/Set (</a:t>
            </a:r>
            <a:r>
              <a:rPr lang="da-DK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GuE</a:t>
            </a: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marL="285750" indent="-285750">
              <a:buFont typeface="Wingdings 2"/>
              <a:buBlip>
                <a:blip r:embed="rId3"/>
              </a:buBlip>
            </a:pPr>
            <a:r>
              <a:rPr lang="da-DK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Eksempel: Resultat = -100.000 EUR</a:t>
            </a:r>
          </a:p>
          <a:p>
            <a:pPr marL="285750" indent="-285750">
              <a:buFont typeface="Wingdings 2"/>
              <a:buBlip>
                <a:blip r:embed="rId3"/>
              </a:buBlip>
            </a:pPr>
            <a:endParaRPr lang="da-DK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3" name="Picture 7" descr="C:\Users\sl\AppData\Local\Microsoft\Windows\Temporary Internet Files\Content.IE5\0XQH7EYZ\MC900442090[1].wm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60"/>
          <a:stretch/>
        </p:blipFill>
        <p:spPr bwMode="auto">
          <a:xfrm>
            <a:off x="823707" y="1830340"/>
            <a:ext cx="651949" cy="746125"/>
          </a:xfrm>
          <a:prstGeom prst="rect">
            <a:avLst/>
          </a:prstGeom>
          <a:noFill/>
          <a:ln>
            <a:solidFill>
              <a:srgbClr val="990000"/>
            </a:solidFill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/>
          <p:cNvSpPr txBox="1"/>
          <p:nvPr/>
        </p:nvSpPr>
        <p:spPr>
          <a:xfrm>
            <a:off x="852416" y="2219146"/>
            <a:ext cx="529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Jens</a:t>
            </a:r>
            <a:endParaRPr lang="de-DE" sz="1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>
            <a:off x="1117072" y="2636912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430349" y="3284984"/>
            <a:ext cx="1434207" cy="143420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Ellipse 4"/>
          <p:cNvSpPr/>
          <p:nvPr/>
        </p:nvSpPr>
        <p:spPr>
          <a:xfrm>
            <a:off x="523016" y="3495018"/>
            <a:ext cx="1188111" cy="10141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9050" tIns="19050" rIns="19050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kern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Ejendomme</a:t>
            </a:r>
            <a:r>
              <a:rPr lang="de-DE" sz="1500" kern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e-DE" sz="1500" kern="12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Tyskland</a:t>
            </a:r>
            <a:r>
              <a:rPr lang="de-DE" sz="1500" kern="1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K/S</a:t>
            </a:r>
            <a:endParaRPr lang="de-DE" sz="1500" kern="1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1117071" y="4834644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0" y="5518720"/>
            <a:ext cx="7324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7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836712"/>
            <a:ext cx="9144000" cy="57606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B4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899592" y="971436"/>
            <a:ext cx="8064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Kommuneskat</a:t>
            </a:r>
            <a:endParaRPr lang="de-DE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Logo_fina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16632"/>
            <a:ext cx="4211960" cy="597256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00" y="908720"/>
            <a:ext cx="500698" cy="38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Vores ydelser:"/>
          <p:cNvPicPr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653" r="58971"/>
          <a:stretch>
            <a:fillRect/>
          </a:stretch>
        </p:blipFill>
        <p:spPr bwMode="auto">
          <a:xfrm>
            <a:off x="6516000" y="1918800"/>
            <a:ext cx="2264400" cy="4320000"/>
          </a:xfrm>
          <a:prstGeom prst="rect">
            <a:avLst/>
          </a:prstGeom>
          <a:noFill/>
        </p:spPr>
      </p:pic>
      <p:sp>
        <p:nvSpPr>
          <p:cNvPr id="22" name="Textplatzhalter 13"/>
          <p:cNvSpPr>
            <a:spLocks noGrp="1"/>
          </p:cNvSpPr>
          <p:nvPr>
            <p:ph type="body" idx="2"/>
          </p:nvPr>
        </p:nvSpPr>
        <p:spPr>
          <a:xfrm>
            <a:off x="180000" y="1916832"/>
            <a:ext cx="5842992" cy="4320480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Som regel ikke relevant, fordi indtægter fra ejendomme kan fradrages på baggrund af ”udvidet ejendomsfradrag” (</a:t>
            </a:r>
            <a:r>
              <a:rPr lang="da-DK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erweiterte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da-DK" sz="1800" dirty="0" err="1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Grundstückskürzung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)</a:t>
            </a:r>
          </a:p>
          <a:p>
            <a:pPr marL="285750" indent="-285750">
              <a:buBlip>
                <a:blip r:embed="rId6"/>
              </a:buBlip>
            </a:pPr>
            <a:endParaRPr lang="da-DK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Forudsætning: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K/S’ets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eneste aktivitet er administration af fast ejendom</a:t>
            </a:r>
          </a:p>
          <a:p>
            <a:pPr marL="285750" indent="-285750">
              <a:buBlip>
                <a:blip r:embed="rId6"/>
              </a:buBlip>
            </a:pPr>
            <a:endParaRPr lang="da-DK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MEN: Man skal være opmærksom ved salg af den sidste ejendom              fare for kommuneskattepligt</a:t>
            </a:r>
          </a:p>
          <a:p>
            <a:pPr marL="285750" indent="-285750">
              <a:buBlip>
                <a:blip r:embed="rId6"/>
              </a:buBlip>
            </a:pPr>
            <a:endParaRPr lang="da-DK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Yderligere argument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imod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kommuneskat: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K/S’ets </a:t>
            </a:r>
            <a:r>
              <a:rPr lang="da-DK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administration er i Danmark              ingen ”stående drift i Tyskland” (kein stehender Betrieb)</a:t>
            </a:r>
          </a:p>
          <a:p>
            <a:pPr marL="285750" indent="-285750">
              <a:buBlip>
                <a:blip r:embed="rId6"/>
              </a:buBlip>
            </a:pPr>
            <a:endParaRPr lang="de-DE" sz="16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285980" y="45091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>
            <a:off x="3491880" y="5445224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9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_powerpoint-vorlage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TR_powerpoint-vorlage</Template>
  <TotalTime>0</TotalTime>
  <Words>845</Words>
  <Application>Microsoft Office PowerPoint</Application>
  <PresentationFormat>Bildschirmpräsentation (4:3)</PresentationFormat>
  <Paragraphs>164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TR_powerpoint-vorlage</vt:lpstr>
      <vt:lpstr>Din bro til tyskland</vt:lpstr>
      <vt:lpstr>Skatteforhold ved investeringer i TYSKE EJENDOMME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 bro til tyskland</dc:title>
  <dc:creator>Susanne Schlueter</dc:creator>
  <cp:lastModifiedBy>Danrevision</cp:lastModifiedBy>
  <cp:revision>67</cp:revision>
  <cp:lastPrinted>2014-04-03T06:37:17Z</cp:lastPrinted>
  <dcterms:created xsi:type="dcterms:W3CDTF">2014-04-01T06:06:34Z</dcterms:created>
  <dcterms:modified xsi:type="dcterms:W3CDTF">2014-04-03T06:41:37Z</dcterms:modified>
</cp:coreProperties>
</file>